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52"/>
  </p:notesMasterIdLst>
  <p:handoutMasterIdLst>
    <p:handoutMasterId r:id="rId53"/>
  </p:handoutMasterIdLst>
  <p:sldIdLst>
    <p:sldId id="256" r:id="rId2"/>
    <p:sldId id="423" r:id="rId3"/>
    <p:sldId id="662" r:id="rId4"/>
    <p:sldId id="681" r:id="rId5"/>
    <p:sldId id="664" r:id="rId6"/>
    <p:sldId id="666" r:id="rId7"/>
    <p:sldId id="672" r:id="rId8"/>
    <p:sldId id="679" r:id="rId9"/>
    <p:sldId id="674" r:id="rId10"/>
    <p:sldId id="448" r:id="rId11"/>
    <p:sldId id="451" r:id="rId12"/>
    <p:sldId id="569" r:id="rId13"/>
    <p:sldId id="570" r:id="rId14"/>
    <p:sldId id="597" r:id="rId15"/>
    <p:sldId id="599" r:id="rId16"/>
    <p:sldId id="600" r:id="rId17"/>
    <p:sldId id="601" r:id="rId18"/>
    <p:sldId id="540" r:id="rId19"/>
    <p:sldId id="541" r:id="rId20"/>
    <p:sldId id="551" r:id="rId21"/>
    <p:sldId id="542" r:id="rId22"/>
    <p:sldId id="543" r:id="rId23"/>
    <p:sldId id="545" r:id="rId24"/>
    <p:sldId id="546" r:id="rId25"/>
    <p:sldId id="576" r:id="rId26"/>
    <p:sldId id="547" r:id="rId27"/>
    <p:sldId id="548" r:id="rId28"/>
    <p:sldId id="549" r:id="rId29"/>
    <p:sldId id="533" r:id="rId30"/>
    <p:sldId id="521" r:id="rId31"/>
    <p:sldId id="683" r:id="rId32"/>
    <p:sldId id="676" r:id="rId33"/>
    <p:sldId id="505" r:id="rId34"/>
    <p:sldId id="507" r:id="rId35"/>
    <p:sldId id="515" r:id="rId36"/>
    <p:sldId id="516" r:id="rId37"/>
    <p:sldId id="518" r:id="rId38"/>
    <p:sldId id="522" r:id="rId39"/>
    <p:sldId id="525" r:id="rId40"/>
    <p:sldId id="526" r:id="rId41"/>
    <p:sldId id="527" r:id="rId42"/>
    <p:sldId id="531" r:id="rId43"/>
    <p:sldId id="564" r:id="rId44"/>
    <p:sldId id="565" r:id="rId45"/>
    <p:sldId id="680" r:id="rId46"/>
    <p:sldId id="634" r:id="rId47"/>
    <p:sldId id="635" r:id="rId48"/>
    <p:sldId id="636" r:id="rId49"/>
    <p:sldId id="640" r:id="rId50"/>
    <p:sldId id="673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1E296DD-BBA4-3645-BAA0-9448D61E581A}">
          <p14:sldIdLst>
            <p14:sldId id="256"/>
            <p14:sldId id="423"/>
            <p14:sldId id="662"/>
            <p14:sldId id="681"/>
            <p14:sldId id="664"/>
            <p14:sldId id="666"/>
            <p14:sldId id="672"/>
            <p14:sldId id="679"/>
            <p14:sldId id="674"/>
            <p14:sldId id="448"/>
            <p14:sldId id="451"/>
            <p14:sldId id="569"/>
            <p14:sldId id="570"/>
            <p14:sldId id="597"/>
            <p14:sldId id="599"/>
            <p14:sldId id="600"/>
            <p14:sldId id="601"/>
            <p14:sldId id="540"/>
            <p14:sldId id="541"/>
            <p14:sldId id="551"/>
            <p14:sldId id="542"/>
            <p14:sldId id="543"/>
            <p14:sldId id="545"/>
            <p14:sldId id="546"/>
            <p14:sldId id="576"/>
            <p14:sldId id="547"/>
            <p14:sldId id="548"/>
            <p14:sldId id="549"/>
            <p14:sldId id="533"/>
            <p14:sldId id="521"/>
            <p14:sldId id="683"/>
            <p14:sldId id="676"/>
            <p14:sldId id="505"/>
            <p14:sldId id="507"/>
            <p14:sldId id="515"/>
            <p14:sldId id="516"/>
            <p14:sldId id="518"/>
            <p14:sldId id="522"/>
            <p14:sldId id="525"/>
            <p14:sldId id="526"/>
            <p14:sldId id="527"/>
            <p14:sldId id="531"/>
            <p14:sldId id="564"/>
            <p14:sldId id="565"/>
            <p14:sldId id="680"/>
            <p14:sldId id="634"/>
            <p14:sldId id="635"/>
            <p14:sldId id="636"/>
            <p14:sldId id="640"/>
            <p14:sldId id="6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255" autoAdjust="0"/>
    <p:restoredTop sz="91258" autoAdjust="0"/>
  </p:normalViewPr>
  <p:slideViewPr>
    <p:cSldViewPr snapToGrid="0" snapToObjects="1">
      <p:cViewPr varScale="1">
        <p:scale>
          <a:sx n="69" d="100"/>
          <a:sy n="69" d="100"/>
        </p:scale>
        <p:origin x="208" y="7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982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02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365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47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474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053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8872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“A small number of nodes have high degrees”</a:t>
            </a:r>
            <a:r>
              <a:rPr lang="en-US" baseline="0" dirty="0"/>
              <a:t> thanks to the </a:t>
            </a:r>
            <a:r>
              <a:rPr lang="en-US" baseline="0"/>
              <a:t>power law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F68C7-D1CD-8545-B93E-829B383B29E5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716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45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86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278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837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81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231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26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72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560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401836" y="928687"/>
            <a:ext cx="8340328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401836" y="3536156"/>
            <a:ext cx="8340328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8626078" y="6509742"/>
            <a:ext cx="181666" cy="17559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599574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CMSC320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cmsc320.github.io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Introduction to</a:t>
            </a:r>
            <a:br>
              <a:rPr lang="en-US" sz="4000" dirty="0"/>
            </a:br>
            <a:r>
              <a:rPr lang="en-US" sz="4000" dirty="0"/>
              <a:t>Data Science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1107580"/>
          </a:xfrm>
        </p:spPr>
        <p:txBody>
          <a:bodyPr>
            <a:normAutofit/>
          </a:bodyPr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31062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Midterm Review – 10/17/2019</a:t>
            </a:r>
          </a:p>
          <a:p>
            <a:endParaRPr lang="en-US" sz="1600" b="1" dirty="0"/>
          </a:p>
          <a:p>
            <a:r>
              <a:rPr lang="en-US" sz="1600" b="1" dirty="0"/>
              <a:t>CMSC320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5:00pm – 6:15pm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DC: HTTP Requests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https://</a:t>
            </a:r>
            <a:r>
              <a:rPr lang="en-US" b="0" dirty="0" err="1"/>
              <a:t>www.google.com</a:t>
            </a:r>
            <a:r>
              <a:rPr lang="en-US" b="0" dirty="0"/>
              <a:t>/</a:t>
            </a:r>
            <a:r>
              <a:rPr lang="en-US" dirty="0"/>
              <a:t>?q=cmsc320&amp;tbs=</a:t>
            </a:r>
            <a:r>
              <a:rPr lang="en-US" dirty="0" err="1"/>
              <a:t>qdr:m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 GET Request:</a:t>
            </a:r>
          </a:p>
          <a:p>
            <a:r>
              <a:rPr lang="en-US" dirty="0"/>
              <a:t>GET /?q=cmsc320&amp;tbs=</a:t>
            </a:r>
            <a:r>
              <a:rPr lang="en-US" dirty="0" err="1"/>
              <a:t>qdr:m</a:t>
            </a:r>
            <a:r>
              <a:rPr lang="en-US" dirty="0"/>
              <a:t> HTTP/1.1</a:t>
            </a:r>
            <a:br>
              <a:rPr lang="en-US" dirty="0"/>
            </a:br>
            <a:r>
              <a:rPr lang="en-US" dirty="0"/>
              <a:t>Host: </a:t>
            </a:r>
            <a:r>
              <a:rPr lang="en-US" dirty="0" err="1"/>
              <a:t>www.google.com</a:t>
            </a:r>
            <a:br>
              <a:rPr lang="en-US" dirty="0"/>
            </a:br>
            <a:r>
              <a:rPr lang="en-US" dirty="0"/>
              <a:t>User-Agent:</a:t>
            </a:r>
            <a:r>
              <a:rPr lang="en-US" sz="1200" dirty="0"/>
              <a:t> Mozilla/5.0 (X11; Linux x86_64; rv:10.0.1) Gecko/20100101 Firefox/10.0.1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154242" y="2313806"/>
            <a:ext cx="4864307" cy="599007"/>
            <a:chOff x="1154242" y="2313806"/>
            <a:chExt cx="4864307" cy="59900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4242" y="2313806"/>
              <a:ext cx="1798820" cy="59900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650104" y="2428643"/>
              <a:ext cx="23684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??????????</a:t>
              </a: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427219" y="4570727"/>
            <a:ext cx="7997252" cy="14989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{ “q”: “cmsc320”, 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tbs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”: 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qdr:m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 }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	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www.google.com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					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68248" y="6056030"/>
            <a:ext cx="563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*be careful with https:// calls;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requests</a:t>
            </a:r>
            <a:r>
              <a:rPr lang="en-US" sz="1400" dirty="0"/>
              <a:t> will not verify SSL by default</a:t>
            </a:r>
          </a:p>
        </p:txBody>
      </p:sp>
    </p:spTree>
    <p:extLst>
      <p:ext uri="{BB962C8B-B14F-4D97-AF65-F5344CB8AC3E}">
        <p14:creationId xmlns:p14="http://schemas.microsoft.com/office/powerpoint/2010/main" val="81611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DC: Restful APIs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class will just </a:t>
            </a:r>
            <a:r>
              <a:rPr lang="en-US" dirty="0">
                <a:solidFill>
                  <a:schemeClr val="tx2"/>
                </a:solidFill>
              </a:rPr>
              <a:t>query</a:t>
            </a:r>
            <a:r>
              <a:rPr lang="en-US" dirty="0"/>
              <a:t> web APIs, but full web APIs typically allow more.</a:t>
            </a:r>
          </a:p>
          <a:p>
            <a:r>
              <a:rPr lang="en-US" dirty="0">
                <a:solidFill>
                  <a:schemeClr val="tx2"/>
                </a:solidFill>
              </a:rPr>
              <a:t>Re</a:t>
            </a:r>
            <a:r>
              <a:rPr lang="en-US" dirty="0"/>
              <a:t>presentational </a:t>
            </a:r>
            <a:r>
              <a:rPr lang="en-US" dirty="0">
                <a:solidFill>
                  <a:schemeClr val="tx2"/>
                </a:solidFill>
              </a:rPr>
              <a:t>S</a:t>
            </a:r>
            <a:r>
              <a:rPr lang="en-US" dirty="0"/>
              <a:t>tate </a:t>
            </a:r>
            <a:r>
              <a:rPr lang="en-US" dirty="0">
                <a:solidFill>
                  <a:schemeClr val="tx2"/>
                </a:solidFill>
              </a:rPr>
              <a:t>T</a:t>
            </a:r>
            <a:r>
              <a:rPr lang="en-US" dirty="0"/>
              <a:t>ransfer (RESTful) APIs: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GET</a:t>
            </a:r>
            <a:r>
              <a:rPr lang="en-US" b="0" dirty="0"/>
              <a:t>: perform query, return data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POST</a:t>
            </a:r>
            <a:r>
              <a:rPr lang="en-US" b="0" dirty="0"/>
              <a:t>: create a new entry or object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PUT</a:t>
            </a:r>
            <a:r>
              <a:rPr lang="en-US" b="0" dirty="0"/>
              <a:t>: update an existing entry or object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DELETE</a:t>
            </a:r>
            <a:r>
              <a:rPr lang="en-US" b="0" dirty="0"/>
              <a:t>: delete an existing entry or object</a:t>
            </a:r>
          </a:p>
          <a:p>
            <a:r>
              <a:rPr lang="en-US" dirty="0"/>
              <a:t>Can be more intricate, but verbs (“put”) align with 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821" y="5693681"/>
            <a:ext cx="2762010" cy="117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79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DC: Pandas: series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2433" y="2413416"/>
            <a:ext cx="4790241" cy="4444584"/>
          </a:xfrm>
        </p:spPr>
        <p:txBody>
          <a:bodyPr bIns="731520"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Subclass of </a:t>
            </a:r>
            <a:r>
              <a:rPr lang="en-US" dirty="0" err="1"/>
              <a:t>numpy.ndarray</a:t>
            </a: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Data: any type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Index labels need not be ordered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Duplicates possible but result in reduced functionality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13" y="1795404"/>
            <a:ext cx="2715510" cy="427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1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DC: Pandas: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2434" y="1876642"/>
            <a:ext cx="4790241" cy="4981358"/>
          </a:xfrm>
        </p:spPr>
        <p:txBody>
          <a:bodyPr bIns="731520">
            <a:normAutofit fontScale="92500" lnSpcReduction="10000"/>
          </a:bodyPr>
          <a:lstStyle/>
          <a:p>
            <a:pPr marL="457200" marR="0" lvl="0" indent="-4572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Each column can have a different type</a:t>
            </a:r>
          </a:p>
          <a:p>
            <a:pPr marL="457200" marR="0" lvl="0" indent="-4572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Row and Column index</a:t>
            </a:r>
          </a:p>
          <a:p>
            <a:pPr marL="457200" marR="0" lvl="0" indent="-4572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Mutable size: insert and delete columns</a:t>
            </a:r>
          </a:p>
          <a:p>
            <a:pPr marL="457200" marR="0" lvl="0" indent="-4572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>
                <a:solidFill>
                  <a:schemeClr val="tx2"/>
                </a:solidFill>
              </a:rPr>
              <a:t>Note the use of word “index” for what we called “key”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Relational databases use “index” to mean something else</a:t>
            </a:r>
          </a:p>
          <a:p>
            <a:pPr marL="1600200" lvl="2" indent="-457200">
              <a:spcBef>
                <a:spcPts val="0"/>
              </a:spcBef>
              <a:buFont typeface="Wingdings" charset="2"/>
              <a:buChar char="§"/>
            </a:pPr>
            <a:endParaRPr lang="en-US" dirty="0">
              <a:solidFill>
                <a:schemeClr val="tx2"/>
              </a:solidFill>
            </a:endParaRPr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Non-unique index values allowed</a:t>
            </a:r>
          </a:p>
          <a:p>
            <a:pPr marL="914400" lvl="1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May raise an exception for some operations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42" y="1524318"/>
            <a:ext cx="3817391" cy="400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4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DC: Storing a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main ways to </a:t>
            </a:r>
            <a:r>
              <a:rPr lang="en-US" dirty="0">
                <a:solidFill>
                  <a:schemeClr val="tx2"/>
                </a:solidFill>
              </a:rPr>
              <a:t>represent</a:t>
            </a:r>
            <a:r>
              <a:rPr lang="en-US" dirty="0"/>
              <a:t> a graph in memory: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Adjacency lists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Adjacency dictionaries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Adjacency matrix</a:t>
            </a:r>
          </a:p>
          <a:p>
            <a:endParaRPr lang="en-US" dirty="0"/>
          </a:p>
          <a:p>
            <a:r>
              <a:rPr lang="en-US" dirty="0"/>
              <a:t>The storage decision should be made based on the expected use case of your graph: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Static analysis only?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Frequent updates to the structure?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Frequent updates to semantic information?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8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DC: Adjacency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8245476" cy="4831080"/>
          </a:xfrm>
        </p:spPr>
        <p:txBody>
          <a:bodyPr>
            <a:normAutofit/>
          </a:bodyPr>
          <a:lstStyle/>
          <a:p>
            <a:r>
              <a:rPr lang="en-US" dirty="0"/>
              <a:t>For each vertex, store an array of the vertices it connects to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Pros:  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Iterate over all outgoing edges; easy to add an edge</a:t>
            </a:r>
          </a:p>
          <a:p>
            <a:r>
              <a:rPr lang="en-US" dirty="0"/>
              <a:t>Cons:  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Checking for the existence of an edge is O(|V|), deleting is 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877783" y="2608750"/>
            <a:ext cx="2416632" cy="1683092"/>
            <a:chOff x="877783" y="2608750"/>
            <a:chExt cx="2416632" cy="1683092"/>
          </a:xfrm>
        </p:grpSpPr>
        <p:sp>
          <p:nvSpPr>
            <p:cNvPr id="5" name="Oval 4"/>
            <p:cNvSpPr/>
            <p:nvPr/>
          </p:nvSpPr>
          <p:spPr>
            <a:xfrm>
              <a:off x="2086099" y="2608750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1481941" y="3687684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2690257" y="3687684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877783" y="2608750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cxnSp>
          <p:nvCxnSpPr>
            <p:cNvPr id="9" name="Curved Connector 8"/>
            <p:cNvCxnSpPr/>
            <p:nvPr/>
          </p:nvCxnSpPr>
          <p:spPr>
            <a:xfrm rot="5400000" flipH="1" flipV="1">
              <a:off x="1784020" y="2306671"/>
              <a:ext cx="12700" cy="781112"/>
            </a:xfrm>
            <a:prstGeom prst="curvedConnector3">
              <a:avLst>
                <a:gd name="adj1" fmla="val 249666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urved Connector 9"/>
            <p:cNvCxnSpPr/>
            <p:nvPr/>
          </p:nvCxnSpPr>
          <p:spPr>
            <a:xfrm rot="16200000" flipH="1">
              <a:off x="2388178" y="3812809"/>
              <a:ext cx="12700" cy="781112"/>
            </a:xfrm>
            <a:prstGeom prst="curvedConnector3">
              <a:avLst>
                <a:gd name="adj1" fmla="val 249666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1481941" y="2910829"/>
              <a:ext cx="5828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1997622" y="3124431"/>
              <a:ext cx="176954" cy="65173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4372301" y="2523196"/>
          <a:ext cx="4028902" cy="185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14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44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Neighbors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[C]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[C, D]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[A]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512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DC: Adjacency 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For each vertex, store a dictionary of vertices it connects to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Pros:  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O(1) to add, remove, query edges </a:t>
            </a:r>
          </a:p>
          <a:p>
            <a:r>
              <a:rPr lang="en-US" dirty="0"/>
              <a:t>Cons:  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Overhead (memory, caching, </a:t>
            </a:r>
            <a:r>
              <a:rPr lang="en-US" b="0" dirty="0" err="1"/>
              <a:t>etc</a:t>
            </a:r>
            <a:r>
              <a:rPr lang="en-US" b="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77783" y="2608750"/>
            <a:ext cx="2416632" cy="1683092"/>
            <a:chOff x="877783" y="2608750"/>
            <a:chExt cx="2416632" cy="1683092"/>
          </a:xfrm>
        </p:grpSpPr>
        <p:sp>
          <p:nvSpPr>
            <p:cNvPr id="6" name="Oval 5"/>
            <p:cNvSpPr/>
            <p:nvPr/>
          </p:nvSpPr>
          <p:spPr>
            <a:xfrm>
              <a:off x="2086099" y="2608750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1481941" y="3687684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690257" y="3687684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877783" y="2608750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cxnSp>
          <p:nvCxnSpPr>
            <p:cNvPr id="10" name="Curved Connector 9"/>
            <p:cNvCxnSpPr/>
            <p:nvPr/>
          </p:nvCxnSpPr>
          <p:spPr>
            <a:xfrm rot="5400000" flipH="1" flipV="1">
              <a:off x="1784020" y="2306671"/>
              <a:ext cx="12700" cy="781112"/>
            </a:xfrm>
            <a:prstGeom prst="curvedConnector3">
              <a:avLst>
                <a:gd name="adj1" fmla="val 249666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urved Connector 10"/>
            <p:cNvCxnSpPr/>
            <p:nvPr/>
          </p:nvCxnSpPr>
          <p:spPr>
            <a:xfrm rot="16200000" flipH="1">
              <a:off x="2388178" y="3812809"/>
              <a:ext cx="12700" cy="781112"/>
            </a:xfrm>
            <a:prstGeom prst="curvedConnector3">
              <a:avLst>
                <a:gd name="adj1" fmla="val 249666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1481941" y="2910829"/>
              <a:ext cx="5828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1997622" y="3124431"/>
              <a:ext cx="176954" cy="65173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4372301" y="2523196"/>
          <a:ext cx="4028902" cy="185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14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44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Neighbors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{C:</a:t>
                      </a:r>
                      <a:r>
                        <a:rPr lang="en-US" baseline="0" dirty="0"/>
                        <a:t> 1.0}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{C: 1.0, D: 1.0}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{A:</a:t>
                      </a:r>
                      <a:r>
                        <a:rPr lang="en-US" baseline="0" dirty="0"/>
                        <a:t> 1.0}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6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DC: Adjacency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Store the connectivity of the graph in a matrix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Cons:  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O(|V|</a:t>
            </a:r>
            <a:r>
              <a:rPr lang="en-US" b="0" baseline="30000" dirty="0"/>
              <a:t>2</a:t>
            </a:r>
            <a:r>
              <a:rPr lang="en-US" b="0" dirty="0"/>
              <a:t>) space regardless of the number of edges</a:t>
            </a:r>
          </a:p>
          <a:p>
            <a:r>
              <a:rPr lang="en-US" dirty="0"/>
              <a:t>Almost always stored as a </a:t>
            </a:r>
            <a:r>
              <a:rPr lang="en-US" dirty="0">
                <a:solidFill>
                  <a:schemeClr val="tx2"/>
                </a:solidFill>
              </a:rPr>
              <a:t>sparse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77783" y="2608750"/>
            <a:ext cx="2416632" cy="1683092"/>
            <a:chOff x="877783" y="2608750"/>
            <a:chExt cx="2416632" cy="1683092"/>
          </a:xfrm>
        </p:grpSpPr>
        <p:sp>
          <p:nvSpPr>
            <p:cNvPr id="6" name="Oval 5"/>
            <p:cNvSpPr/>
            <p:nvPr/>
          </p:nvSpPr>
          <p:spPr>
            <a:xfrm>
              <a:off x="2086099" y="2608750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1481941" y="3687684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690257" y="3687684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877783" y="2608750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cxnSp>
          <p:nvCxnSpPr>
            <p:cNvPr id="10" name="Curved Connector 9"/>
            <p:cNvCxnSpPr/>
            <p:nvPr/>
          </p:nvCxnSpPr>
          <p:spPr>
            <a:xfrm rot="5400000" flipH="1" flipV="1">
              <a:off x="1784020" y="2306671"/>
              <a:ext cx="12700" cy="781112"/>
            </a:xfrm>
            <a:prstGeom prst="curvedConnector3">
              <a:avLst>
                <a:gd name="adj1" fmla="val 249666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urved Connector 10"/>
            <p:cNvCxnSpPr/>
            <p:nvPr/>
          </p:nvCxnSpPr>
          <p:spPr>
            <a:xfrm rot="16200000" flipH="1">
              <a:off x="2388178" y="3812809"/>
              <a:ext cx="12700" cy="781112"/>
            </a:xfrm>
            <a:prstGeom prst="curvedConnector3">
              <a:avLst>
                <a:gd name="adj1" fmla="val 249666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1481941" y="2910829"/>
              <a:ext cx="5828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1997622" y="3124431"/>
              <a:ext cx="176954" cy="65173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372535" y="2544684"/>
          <a:ext cx="2286000" cy="228600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5372535" y="2161308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From</a:t>
            </a:r>
          </a:p>
        </p:txBody>
      </p:sp>
      <p:sp>
        <p:nvSpPr>
          <p:cNvPr id="16" name="TextBox 15"/>
          <p:cNvSpPr txBox="1"/>
          <p:nvPr/>
        </p:nvSpPr>
        <p:spPr>
          <a:xfrm rot="16200000">
            <a:off x="4031521" y="3504446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To</a:t>
            </a:r>
          </a:p>
        </p:txBody>
      </p:sp>
    </p:spTree>
    <p:extLst>
      <p:ext uri="{BB962C8B-B14F-4D97-AF65-F5344CB8AC3E}">
        <p14:creationId xmlns:p14="http://schemas.microsoft.com/office/powerpoint/2010/main" val="303462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DP: Select/slicing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4483"/>
            <a:ext cx="7620000" cy="750757"/>
          </a:xfrm>
        </p:spPr>
        <p:txBody>
          <a:bodyPr/>
          <a:lstStyle/>
          <a:p>
            <a:r>
              <a:rPr lang="en-US" dirty="0"/>
              <a:t>Select only some of the rows, or some of the columns, or </a:t>
            </a:r>
            <a:r>
              <a:rPr lang="en-US"/>
              <a:t>a combination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18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1707" y="2468668"/>
          <a:ext cx="4156492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9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6800194" y="1939861"/>
          <a:ext cx="1990610" cy="193155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95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5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31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31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31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31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31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665916" y="2332731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columns</a:t>
            </a:r>
          </a:p>
          <a:p>
            <a:r>
              <a:rPr lang="en-US" dirty="0"/>
              <a:t>ID and Age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70357" y="4530110"/>
            <a:ext cx="1621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rows with </a:t>
            </a:r>
            <a:r>
              <a:rPr lang="en-US" dirty="0" err="1"/>
              <a:t>wgt</a:t>
            </a:r>
            <a:r>
              <a:rPr lang="en-US" dirty="0"/>
              <a:t> &gt; 41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127580" y="437091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Both</a:t>
            </a:r>
          </a:p>
        </p:txBody>
      </p: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41707" y="5385278"/>
          <a:ext cx="4143088" cy="14727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5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818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18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18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18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6511359" y="5025369"/>
          <a:ext cx="2071544" cy="170055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5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2113251" y="4519956"/>
            <a:ext cx="0" cy="6666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198199" y="4366528"/>
            <a:ext cx="2313160" cy="8099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4267201" y="2713220"/>
            <a:ext cx="2508393" cy="5696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629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6" grpId="0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13226" cy="1371600"/>
          </a:xfrm>
        </p:spPr>
        <p:txBody>
          <a:bodyPr>
            <a:normAutofit/>
          </a:bodyPr>
          <a:lstStyle/>
          <a:p>
            <a:r>
              <a:rPr lang="en-US" dirty="0"/>
              <a:t>DP: Aggregate/Reduce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4483"/>
            <a:ext cx="5179102" cy="750757"/>
          </a:xfrm>
        </p:spPr>
        <p:txBody>
          <a:bodyPr/>
          <a:lstStyle/>
          <a:p>
            <a:r>
              <a:rPr lang="en-US"/>
              <a:t>Combine values across a column into a single value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1707" y="2468668"/>
          <a:ext cx="4156492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9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665916" y="233273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527246" y="4131743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SUM(wgt_kg^2 - </a:t>
            </a:r>
            <a:r>
              <a:rPr lang="en-US" dirty="0" err="1"/>
              <a:t>hgt_cm</a:t>
            </a:r>
            <a:r>
              <a:rPr lang="en-US" dirty="0"/>
              <a:t>)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198199" y="4366528"/>
            <a:ext cx="2313160" cy="8099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4198199" y="2468668"/>
            <a:ext cx="2007729" cy="514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5950431" y="2021128"/>
          <a:ext cx="3117369" cy="37957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9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73.9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232.6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640.0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665916" y="3136472"/>
            <a:ext cx="6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198199" y="3540571"/>
            <a:ext cx="2007729" cy="818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6026631" y="3192737"/>
          <a:ext cx="3117369" cy="37957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9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35.1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84.2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185.8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6511359" y="5176441"/>
          <a:ext cx="1298516" cy="37957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98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14167.66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91800" y="5258915"/>
            <a:ext cx="52629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What about ID/Index column?</a:t>
            </a:r>
          </a:p>
          <a:p>
            <a:r>
              <a:rPr lang="en-US" dirty="0"/>
              <a:t>	Usually not meaningful to aggregate across it</a:t>
            </a:r>
          </a:p>
          <a:p>
            <a:r>
              <a:rPr lang="en-US" dirty="0"/>
              <a:t>	May need to explicitly add an ID column</a:t>
            </a:r>
          </a:p>
        </p:txBody>
      </p:sp>
    </p:spTree>
    <p:extLst>
      <p:ext uri="{BB962C8B-B14F-4D97-AF65-F5344CB8AC3E}">
        <p14:creationId xmlns:p14="http://schemas.microsoft.com/office/powerpoint/2010/main" val="318717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7" grpId="0"/>
      <p:bldP spid="18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138620" y="4138908"/>
            <a:ext cx="4863865" cy="273408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Mini-Project #3 is </a:t>
            </a:r>
            <a:r>
              <a:rPr lang="en-US" dirty="0">
                <a:solidFill>
                  <a:schemeClr val="tx2"/>
                </a:solidFill>
              </a:rPr>
              <a:t>not</a:t>
            </a:r>
            <a:r>
              <a:rPr lang="en-US" dirty="0"/>
              <a:t> out yet!  Will be out after the midterm.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It will be linked to from ELMS; will also be available at: </a:t>
            </a:r>
            <a:r>
              <a:rPr lang="en-US" sz="1600" b="0" dirty="0"/>
              <a:t>https://github.com/cmsc320/fall2019/tree/master/project3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Deliverable is a .</a:t>
            </a:r>
            <a:r>
              <a:rPr lang="en-US" b="0" dirty="0" err="1"/>
              <a:t>ipynb</a:t>
            </a:r>
            <a:r>
              <a:rPr lang="en-US" b="0" dirty="0"/>
              <a:t> file submitted to ELMS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Due </a:t>
            </a:r>
            <a:r>
              <a:rPr lang="en-US" b="0" dirty="0">
                <a:solidFill>
                  <a:schemeClr val="tx2"/>
                </a:solidFill>
              </a:rPr>
              <a:t>before Thanksgiving (TBD)</a:t>
            </a:r>
          </a:p>
          <a:p>
            <a:r>
              <a:rPr lang="en-US" dirty="0"/>
              <a:t>Please label your </a:t>
            </a:r>
            <a:r>
              <a:rPr lang="en-US" dirty="0" err="1">
                <a:latin typeface="Courier" pitchFamily="2" charset="0"/>
              </a:rPr>
              <a:t>ipynb</a:t>
            </a:r>
            <a:r>
              <a:rPr lang="en-US" dirty="0"/>
              <a:t> file something like </a:t>
            </a:r>
            <a:r>
              <a:rPr lang="en-US" dirty="0">
                <a:latin typeface="Courier" pitchFamily="2" charset="0"/>
              </a:rPr>
              <a:t>&lt;</a:t>
            </a:r>
            <a:r>
              <a:rPr lang="en-US" dirty="0" err="1">
                <a:latin typeface="Courier" pitchFamily="2" charset="0"/>
              </a:rPr>
              <a:t>lastname</a:t>
            </a:r>
            <a:r>
              <a:rPr lang="en-US" dirty="0">
                <a:latin typeface="Courier" pitchFamily="2" charset="0"/>
              </a:rPr>
              <a:t>&gt;_&lt;</a:t>
            </a:r>
            <a:r>
              <a:rPr lang="en-US" dirty="0" err="1">
                <a:latin typeface="Courier" pitchFamily="2" charset="0"/>
              </a:rPr>
              <a:t>firstname</a:t>
            </a:r>
            <a:r>
              <a:rPr lang="en-US" dirty="0">
                <a:latin typeface="Courier" pitchFamily="2" charset="0"/>
              </a:rPr>
              <a:t>&gt;_project3.ipynb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E.g., </a:t>
            </a:r>
            <a:r>
              <a:rPr lang="en-US" b="0" dirty="0">
                <a:latin typeface="Courier" pitchFamily="2" charset="0"/>
              </a:rPr>
              <a:t>dickerson_john_project3.ipynb</a:t>
            </a:r>
            <a:endParaRPr lang="en-US" b="0" dirty="0">
              <a:solidFill>
                <a:schemeClr val="tx2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91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13226" cy="1371600"/>
          </a:xfrm>
        </p:spPr>
        <p:txBody>
          <a:bodyPr>
            <a:normAutofit/>
          </a:bodyPr>
          <a:lstStyle/>
          <a:p>
            <a:r>
              <a:rPr lang="en-US" dirty="0"/>
              <a:t>DP: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00" y="1703016"/>
            <a:ext cx="5179102" cy="750757"/>
          </a:xfrm>
        </p:spPr>
        <p:txBody>
          <a:bodyPr>
            <a:normAutofit/>
          </a:bodyPr>
          <a:lstStyle/>
          <a:p>
            <a:r>
              <a:rPr lang="en-US" dirty="0"/>
              <a:t>Apply a function to every row, possibly creating more or fewer columns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20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91800" y="3052198"/>
          <a:ext cx="3705836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328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College Park, MD, 20742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Washington</a:t>
                      </a:r>
                      <a:r>
                        <a:rPr lang="en-US" baseline="0" dirty="0"/>
                        <a:t>, DC, 20001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Silver Spring, MD 20901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0" y="5802591"/>
            <a:ext cx="64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Variations that allow one row to generate multiple rows in the output (sometimes called “</a:t>
            </a:r>
            <a:r>
              <a:rPr lang="en-US" sz="2000" b="1" dirty="0" err="1"/>
              <a:t>flatmap</a:t>
            </a:r>
            <a:r>
              <a:rPr lang="en-US" sz="2000" b="1" dirty="0"/>
              <a:t>”)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4856046" y="3052198"/>
          <a:ext cx="3883220" cy="203930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504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44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2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Zipcode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College Park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20742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Washington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Silver Spring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20901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20" name="Straight Arrow Connector 19"/>
          <p:cNvCxnSpPr/>
          <p:nvPr/>
        </p:nvCxnSpPr>
        <p:spPr>
          <a:xfrm>
            <a:off x="4061763" y="4022188"/>
            <a:ext cx="530155" cy="496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90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13226" cy="1371600"/>
          </a:xfrm>
        </p:spPr>
        <p:txBody>
          <a:bodyPr>
            <a:normAutofit/>
          </a:bodyPr>
          <a:lstStyle/>
          <a:p>
            <a:r>
              <a:rPr lang="en-US" dirty="0"/>
              <a:t>DP: Group By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4483"/>
            <a:ext cx="5179102" cy="750757"/>
          </a:xfrm>
        </p:spPr>
        <p:txBody>
          <a:bodyPr/>
          <a:lstStyle/>
          <a:p>
            <a:r>
              <a:rPr lang="en-US" dirty="0"/>
              <a:t>Group tuples together by column/dimension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21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1707" y="2468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5657154" y="1524318"/>
          <a:ext cx="1936995" cy="227743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5689652" y="4651055"/>
          <a:ext cx="1936995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115986" y="974361"/>
            <a:ext cx="90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foo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09684" y="4101098"/>
            <a:ext cx="922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bar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14322" y="3731766"/>
            <a:ext cx="1126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By ‘A’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947563" y="4101098"/>
            <a:ext cx="19842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426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  <p:bldP spid="2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13226" cy="1371600"/>
          </a:xfrm>
        </p:spPr>
        <p:txBody>
          <a:bodyPr>
            <a:normAutofit/>
          </a:bodyPr>
          <a:lstStyle/>
          <a:p>
            <a:r>
              <a:rPr lang="en-US" dirty="0"/>
              <a:t>DP: Group By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4483"/>
            <a:ext cx="5179102" cy="750757"/>
          </a:xfrm>
        </p:spPr>
        <p:txBody>
          <a:bodyPr/>
          <a:lstStyle/>
          <a:p>
            <a:r>
              <a:rPr lang="en-US" dirty="0"/>
              <a:t>Group tuples together by column/dimension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22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1707" y="2468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3614322" y="3731766"/>
            <a:ext cx="1126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‘B’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947563" y="4101098"/>
            <a:ext cx="19842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5407821" y="760594"/>
          <a:ext cx="2056917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853554" y="27199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1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374385" y="1985320"/>
          <a:ext cx="2056917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441888" y="5719284"/>
          <a:ext cx="2056917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5407821" y="3731766"/>
          <a:ext cx="2056917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880733" y="327485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73921" y="1553009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</a:t>
            </a:r>
            <a:r>
              <a:rPr lang="en-US"/>
              <a:t>= 2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088863" y="5250615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4</a:t>
            </a:r>
          </a:p>
        </p:txBody>
      </p:sp>
    </p:spTree>
    <p:extLst>
      <p:ext uri="{BB962C8B-B14F-4D97-AF65-F5344CB8AC3E}">
        <p14:creationId xmlns:p14="http://schemas.microsoft.com/office/powerpoint/2010/main" val="493661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13226" cy="1371600"/>
          </a:xfrm>
        </p:spPr>
        <p:txBody>
          <a:bodyPr>
            <a:normAutofit/>
          </a:bodyPr>
          <a:lstStyle/>
          <a:p>
            <a:r>
              <a:rPr lang="en-US" dirty="0"/>
              <a:t>DP: Group By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4483"/>
            <a:ext cx="5179102" cy="750757"/>
          </a:xfrm>
        </p:spPr>
        <p:txBody>
          <a:bodyPr/>
          <a:lstStyle/>
          <a:p>
            <a:r>
              <a:rPr lang="en-US" dirty="0"/>
              <a:t>Group tuples together by column/dimension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23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1707" y="2468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3368970" y="3617703"/>
            <a:ext cx="179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By ‘A’, ‘B</a:t>
            </a:r>
            <a:r>
              <a:rPr lang="en-US" dirty="0"/>
              <a:t>’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947563" y="4101098"/>
            <a:ext cx="19842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5327548" y="522050"/>
          <a:ext cx="133738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235809" y="87324"/>
            <a:ext cx="1582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bar, B = 1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374385" y="1985320"/>
          <a:ext cx="1337389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441888" y="5719284"/>
          <a:ext cx="1337389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5407821" y="3731766"/>
          <a:ext cx="1337389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204935" y="3330672"/>
            <a:ext cx="1582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</a:t>
            </a:r>
            <a:r>
              <a:rPr lang="en-US"/>
              <a:t>= foo, B </a:t>
            </a:r>
            <a:r>
              <a:rPr lang="en-US" dirty="0"/>
              <a:t>= 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62469" y="1611408"/>
            <a:ext cx="1582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 = bar, B = 2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251772" y="5299722"/>
            <a:ext cx="1582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foo, B = 4</a:t>
            </a:r>
          </a:p>
        </p:txBody>
      </p:sp>
    </p:spTree>
    <p:extLst>
      <p:ext uri="{BB962C8B-B14F-4D97-AF65-F5344CB8AC3E}">
        <p14:creationId xmlns:p14="http://schemas.microsoft.com/office/powerpoint/2010/main" val="140123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07" y="-13271"/>
            <a:ext cx="6513226" cy="1371600"/>
          </a:xfrm>
        </p:spPr>
        <p:txBody>
          <a:bodyPr>
            <a:normAutofit/>
          </a:bodyPr>
          <a:lstStyle/>
          <a:p>
            <a:r>
              <a:rPr lang="en-US" dirty="0"/>
              <a:t>DP: Group By Aggregate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07" y="1501082"/>
            <a:ext cx="5179102" cy="7507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Compute one aggregate</a:t>
            </a:r>
          </a:p>
          <a:p>
            <a:r>
              <a:rPr lang="en-US" dirty="0"/>
              <a:t>Per group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24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1707" y="2468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2838461" y="3777932"/>
            <a:ext cx="1793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‘B’</a:t>
            </a:r>
          </a:p>
          <a:p>
            <a:r>
              <a:rPr lang="en-US" dirty="0"/>
              <a:t>Sum on C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647759" y="4101099"/>
            <a:ext cx="1549487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4"/>
          <p:cNvSpPr txBox="1">
            <a:spLocks/>
          </p:cNvSpPr>
          <p:nvPr/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4300231" y="641322"/>
          <a:ext cx="2056917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745964" y="152718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1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4266795" y="1866048"/>
          <a:ext cx="2056917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4334298" y="5600012"/>
          <a:ext cx="2056917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4300231" y="3612494"/>
          <a:ext cx="2056917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4773143" y="315558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766331" y="1433737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</a:t>
            </a:r>
            <a:r>
              <a:rPr lang="en-US"/>
              <a:t>= 2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981273" y="5131343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4</a:t>
            </a:r>
          </a:p>
        </p:txBody>
      </p:sp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7517381" y="599433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7639741" y="9637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669781" y="3342469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541393" y="173979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</a:t>
            </a:r>
            <a:r>
              <a:rPr lang="en-US"/>
              <a:t>= 2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847871" y="4785986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4</a:t>
            </a:r>
          </a:p>
        </p:txBody>
      </p:sp>
      <p:graphicFrame>
        <p:nvGraphicFramePr>
          <p:cNvPr id="39" name="Table 38"/>
          <p:cNvGraphicFramePr>
            <a:graphicFrameLocks noGrp="1"/>
          </p:cNvGraphicFramePr>
          <p:nvPr/>
        </p:nvGraphicFramePr>
        <p:xfrm>
          <a:off x="7639741" y="3776923"/>
          <a:ext cx="1129445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2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22.6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/>
        </p:nvGraphicFramePr>
        <p:xfrm>
          <a:off x="7639741" y="2149883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/>
        </p:nvGraphicFramePr>
        <p:xfrm>
          <a:off x="7639741" y="5220440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42" name="Straight Arrow Connector 41"/>
          <p:cNvCxnSpPr/>
          <p:nvPr/>
        </p:nvCxnSpPr>
        <p:spPr>
          <a:xfrm>
            <a:off x="6473890" y="1014688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554933" y="2529455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4126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612561" y="4176742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493907" y="5600012"/>
            <a:ext cx="960242" cy="4649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860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  <p:bldP spid="32" grpId="0"/>
      <p:bldP spid="36" grpId="0"/>
      <p:bldP spid="37" grpId="0"/>
      <p:bldP spid="3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07" y="-13271"/>
            <a:ext cx="6513226" cy="1371600"/>
          </a:xfrm>
        </p:spPr>
        <p:txBody>
          <a:bodyPr>
            <a:normAutofit/>
          </a:bodyPr>
          <a:lstStyle/>
          <a:p>
            <a:r>
              <a:rPr lang="en-US" dirty="0"/>
              <a:t>DP: Group By Aggregate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07" y="1501082"/>
            <a:ext cx="5179102" cy="7507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Final result usually seen</a:t>
            </a:r>
          </a:p>
          <a:p>
            <a:r>
              <a:rPr lang="en-US" dirty="0"/>
              <a:t>As a table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1707" y="2468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2838461" y="3777932"/>
            <a:ext cx="1793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‘B’</a:t>
            </a:r>
          </a:p>
          <a:p>
            <a:r>
              <a:rPr lang="en-US" dirty="0"/>
              <a:t>Sum on C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647759" y="4101099"/>
            <a:ext cx="1549487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4"/>
          <p:cNvSpPr txBox="1">
            <a:spLocks/>
          </p:cNvSpPr>
          <p:nvPr/>
        </p:nvSpPr>
        <p:spPr>
          <a:xfrm rot="16200000">
            <a:off x="8069255" y="5968872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4245890" y="764075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4368250" y="26101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398290" y="350711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269902" y="190443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</a:t>
            </a:r>
            <a:r>
              <a:rPr lang="en-US"/>
              <a:t>= 2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76380" y="4950628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4</a:t>
            </a:r>
          </a:p>
        </p:txBody>
      </p:sp>
      <p:graphicFrame>
        <p:nvGraphicFramePr>
          <p:cNvPr id="39" name="Table 38"/>
          <p:cNvGraphicFramePr>
            <a:graphicFrameLocks noGrp="1"/>
          </p:cNvGraphicFramePr>
          <p:nvPr/>
        </p:nvGraphicFramePr>
        <p:xfrm>
          <a:off x="4368250" y="3941565"/>
          <a:ext cx="1129445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2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22.6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/>
        </p:nvGraphicFramePr>
        <p:xfrm>
          <a:off x="4368250" y="2314525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/>
        </p:nvGraphicFramePr>
        <p:xfrm>
          <a:off x="4368250" y="5385082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44" name="Straight Arrow Connector 43"/>
          <p:cNvCxnSpPr/>
          <p:nvPr/>
        </p:nvCxnSpPr>
        <p:spPr>
          <a:xfrm>
            <a:off x="14126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6828634" y="2637959"/>
          <a:ext cx="2055946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24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SUM</a:t>
                      </a:r>
                      <a:r>
                        <a:rPr lang="de-DE" baseline="0" dirty="0"/>
                        <a:t>(C 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34" name="Straight Arrow Connector 33"/>
          <p:cNvCxnSpPr/>
          <p:nvPr/>
        </p:nvCxnSpPr>
        <p:spPr>
          <a:xfrm>
            <a:off x="5780189" y="3476399"/>
            <a:ext cx="774744" cy="307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722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06" y="-13271"/>
            <a:ext cx="9898161" cy="1371600"/>
          </a:xfrm>
        </p:spPr>
        <p:txBody>
          <a:bodyPr>
            <a:normAutofit/>
          </a:bodyPr>
          <a:lstStyle/>
          <a:p>
            <a:r>
              <a:rPr lang="en-US" dirty="0"/>
              <a:t>DP: Union/Intersection/Difference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07" y="1501082"/>
            <a:ext cx="5179102" cy="750757"/>
          </a:xfrm>
        </p:spPr>
        <p:txBody>
          <a:bodyPr>
            <a:normAutofit/>
          </a:bodyPr>
          <a:lstStyle/>
          <a:p>
            <a:r>
              <a:rPr lang="en-US" dirty="0"/>
              <a:t>Set operations </a:t>
            </a:r>
            <a:r>
              <a:rPr lang="mr-IN" dirty="0"/>
              <a:t>–</a:t>
            </a:r>
            <a:r>
              <a:rPr lang="en-US" dirty="0"/>
              <a:t> only if the two tables have identical attributes/columns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26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1707" y="2468668"/>
          <a:ext cx="2656523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Slide Number Placeholder 4"/>
          <p:cNvSpPr txBox="1">
            <a:spLocks/>
          </p:cNvSpPr>
          <p:nvPr/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26</a:t>
            </a:fld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126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3222502" y="2468668"/>
          <a:ext cx="2656523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704411" y="3061098"/>
            <a:ext cx="518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U</a:t>
            </a:r>
            <a:endParaRPr lang="en-US" dirty="0"/>
          </a:p>
        </p:txBody>
      </p:sp>
      <p:graphicFrame>
        <p:nvGraphicFramePr>
          <p:cNvPr id="34" name="Table 33"/>
          <p:cNvGraphicFramePr>
            <a:graphicFrameLocks noGrp="1"/>
          </p:cNvGraphicFramePr>
          <p:nvPr/>
        </p:nvGraphicFramePr>
        <p:xfrm>
          <a:off x="6487477" y="1876460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35" name="Straight Arrow Connector 34"/>
          <p:cNvCxnSpPr/>
          <p:nvPr/>
        </p:nvCxnSpPr>
        <p:spPr>
          <a:xfrm>
            <a:off x="5974263" y="3376703"/>
            <a:ext cx="422853" cy="75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ontent Placeholder 2"/>
          <p:cNvSpPr txBox="1">
            <a:spLocks/>
          </p:cNvSpPr>
          <p:nvPr/>
        </p:nvSpPr>
        <p:spPr>
          <a:xfrm>
            <a:off x="41706" y="4796852"/>
            <a:ext cx="6209191" cy="1929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Similarly Intersection and Set Difference manipulate tables as Sets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IDs may be treated in different ways, resulting in somewhat different behaviors</a:t>
            </a:r>
          </a:p>
        </p:txBody>
      </p:sp>
    </p:spTree>
    <p:extLst>
      <p:ext uri="{BB962C8B-B14F-4D97-AF65-F5344CB8AC3E}">
        <p14:creationId xmlns:p14="http://schemas.microsoft.com/office/powerpoint/2010/main" val="276444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07" y="-13271"/>
            <a:ext cx="8817480" cy="1371600"/>
          </a:xfrm>
        </p:spPr>
        <p:txBody>
          <a:bodyPr>
            <a:normAutofit/>
          </a:bodyPr>
          <a:lstStyle/>
          <a:p>
            <a:r>
              <a:rPr lang="en-US" dirty="0"/>
              <a:t>DP: Merge or Join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06" y="1501082"/>
            <a:ext cx="7288483" cy="750757"/>
          </a:xfrm>
        </p:spPr>
        <p:txBody>
          <a:bodyPr>
            <a:normAutofit/>
          </a:bodyPr>
          <a:lstStyle/>
          <a:p>
            <a:r>
              <a:rPr lang="en-US" dirty="0"/>
              <a:t>Combine rows/tuples across two tables if they have the same key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27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1707" y="2468668"/>
          <a:ext cx="1922004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Slide Number Placeholder 4"/>
          <p:cNvSpPr txBox="1">
            <a:spLocks/>
          </p:cNvSpPr>
          <p:nvPr/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27</a:t>
            </a:fld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126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2859722" y="2468668"/>
          <a:ext cx="1337389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/>
        </p:nvGraphicFramePr>
        <p:xfrm>
          <a:off x="5737969" y="2650894"/>
          <a:ext cx="2656523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35" name="Straight Arrow Connector 34"/>
          <p:cNvCxnSpPr/>
          <p:nvPr/>
        </p:nvCxnSpPr>
        <p:spPr>
          <a:xfrm>
            <a:off x="4332023" y="3582650"/>
            <a:ext cx="12143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36269" y="3177915"/>
            <a:ext cx="66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⨝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1706" y="4718122"/>
            <a:ext cx="7288483" cy="1772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about IDs not present in both tables?</a:t>
            </a:r>
          </a:p>
          <a:p>
            <a:r>
              <a:rPr lang="en-US" dirty="0"/>
              <a:t>	Often need to keep them around</a:t>
            </a:r>
          </a:p>
          <a:p>
            <a:r>
              <a:rPr lang="en-US" dirty="0"/>
              <a:t>	Can “pad” with </a:t>
            </a:r>
            <a:r>
              <a:rPr lang="en-US" dirty="0" err="1"/>
              <a:t>NaN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76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07" y="-13271"/>
            <a:ext cx="8817480" cy="1371600"/>
          </a:xfrm>
        </p:spPr>
        <p:txBody>
          <a:bodyPr>
            <a:normAutofit/>
          </a:bodyPr>
          <a:lstStyle/>
          <a:p>
            <a:r>
              <a:rPr lang="en-US" dirty="0"/>
              <a:t>DP: Merge or Join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06" y="1501082"/>
            <a:ext cx="8817481" cy="1901685"/>
          </a:xfrm>
        </p:spPr>
        <p:txBody>
          <a:bodyPr>
            <a:normAutofit/>
          </a:bodyPr>
          <a:lstStyle/>
          <a:p>
            <a:r>
              <a:rPr lang="en-US" dirty="0"/>
              <a:t>Combine rows/tuples across two tables if they have the same key</a:t>
            </a:r>
          </a:p>
          <a:p>
            <a:r>
              <a:rPr lang="en-US" dirty="0"/>
              <a:t>Outer joins can be used to ”pad” IDs that don’t appear in both tables</a:t>
            </a:r>
          </a:p>
          <a:p>
            <a:r>
              <a:rPr lang="en-US" dirty="0"/>
              <a:t>	Three variants: LEFT, RIGHT, FULL</a:t>
            </a:r>
          </a:p>
          <a:p>
            <a:r>
              <a:rPr lang="en-US" dirty="0"/>
              <a:t>	SQL Terminology -- Pandas has these operations as well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</p:spPr>
        <p:txBody>
          <a:bodyPr/>
          <a:lstStyle/>
          <a:p>
            <a:fld id="{A2EF37A0-74FC-AB4F-AE4C-D9BFC6719E9F}" type="slidenum">
              <a:rPr lang="en-US" smtClean="0"/>
              <a:pPr/>
              <a:t>28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05665" y="4069450"/>
          <a:ext cx="1922004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Slide Number Placeholder 4"/>
          <p:cNvSpPr txBox="1">
            <a:spLocks/>
          </p:cNvSpPr>
          <p:nvPr/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28</a:t>
            </a:fld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126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3123680" y="4069450"/>
          <a:ext cx="1337389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/>
        </p:nvGraphicFramePr>
        <p:xfrm>
          <a:off x="5945231" y="3932368"/>
          <a:ext cx="2656523" cy="227743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04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45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86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35" name="Straight Arrow Connector 34"/>
          <p:cNvCxnSpPr/>
          <p:nvPr/>
        </p:nvCxnSpPr>
        <p:spPr>
          <a:xfrm>
            <a:off x="4595981" y="5183432"/>
            <a:ext cx="12143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400227" y="4778697"/>
            <a:ext cx="66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⟗</a:t>
            </a:r>
          </a:p>
        </p:txBody>
      </p:sp>
    </p:spTree>
    <p:extLst>
      <p:ext uri="{BB962C8B-B14F-4D97-AF65-F5344CB8AC3E}">
        <p14:creationId xmlns:p14="http://schemas.microsoft.com/office/powerpoint/2010/main" val="1875861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00505" cy="1371600"/>
          </a:xfrm>
        </p:spPr>
        <p:txBody>
          <a:bodyPr>
            <a:normAutofit/>
          </a:bodyPr>
          <a:lstStyle/>
          <a:p>
            <a:r>
              <a:rPr lang="en-US" dirty="0"/>
              <a:t>DP: Google Image Search One Slide SQL Join Visual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1987820"/>
            <a:ext cx="5588000" cy="4064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19134" y="6534436"/>
            <a:ext cx="7338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Image credit: 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www.dofactory.com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sql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/join</a:t>
            </a:r>
          </a:p>
        </p:txBody>
      </p:sp>
    </p:spTree>
    <p:extLst>
      <p:ext uri="{BB962C8B-B14F-4D97-AF65-F5344CB8AC3E}">
        <p14:creationId xmlns:p14="http://schemas.microsoft.com/office/powerpoint/2010/main" val="1322375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E7FE5-2831-F24E-AC45-DBFEB1750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 Grades are up!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F449E-9D8B-AB46-8744-064963D59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comments:</a:t>
            </a:r>
          </a:p>
          <a:p>
            <a:r>
              <a:rPr lang="en-US" dirty="0"/>
              <a:t>People did really well!</a:t>
            </a:r>
          </a:p>
          <a:p>
            <a:r>
              <a:rPr lang="en-US" dirty="0"/>
              <a:t>We used a fairly strict rubric, but if you have a real bone to pick with your grade, please triage through TAs/office hours!</a:t>
            </a:r>
          </a:p>
          <a:p>
            <a:endParaRPr lang="en-US" dirty="0"/>
          </a:p>
          <a:p>
            <a:r>
              <a:rPr lang="en-US" dirty="0"/>
              <a:t>Comments for our sanity, moving forward: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err="1">
                <a:latin typeface="Courier" pitchFamily="2" charset="0"/>
              </a:rPr>
              <a:t>df.head</a:t>
            </a:r>
            <a:r>
              <a:rPr lang="en-US" b="0" dirty="0">
                <a:latin typeface="Courier" pitchFamily="2" charset="0"/>
              </a:rPr>
              <a:t>(n)</a:t>
            </a:r>
            <a:r>
              <a:rPr lang="en-US" b="0" dirty="0"/>
              <a:t>   -- defaults to n = 5, use ~10, 20, 50 as needed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Please label your </a:t>
            </a:r>
            <a:r>
              <a:rPr lang="en-US" b="0" dirty="0" err="1">
                <a:latin typeface="Courier" pitchFamily="2" charset="0"/>
              </a:rPr>
              <a:t>ipynb</a:t>
            </a:r>
            <a:r>
              <a:rPr lang="en-US" b="0" dirty="0"/>
              <a:t> file something like </a:t>
            </a:r>
            <a:r>
              <a:rPr lang="en-US" b="0" dirty="0">
                <a:latin typeface="Courier" pitchFamily="2" charset="0"/>
              </a:rPr>
              <a:t>&lt;</a:t>
            </a:r>
            <a:r>
              <a:rPr lang="en-US" b="0" dirty="0" err="1">
                <a:latin typeface="Courier" pitchFamily="2" charset="0"/>
              </a:rPr>
              <a:t>lastname</a:t>
            </a:r>
            <a:r>
              <a:rPr lang="en-US" b="0" dirty="0">
                <a:latin typeface="Courier" pitchFamily="2" charset="0"/>
              </a:rPr>
              <a:t>&gt;_&lt;</a:t>
            </a:r>
            <a:r>
              <a:rPr lang="en-US" b="0" dirty="0" err="1">
                <a:latin typeface="Courier" pitchFamily="2" charset="0"/>
              </a:rPr>
              <a:t>firstname</a:t>
            </a:r>
            <a:r>
              <a:rPr lang="en-US" b="0" dirty="0">
                <a:latin typeface="Courier" pitchFamily="2" charset="0"/>
              </a:rPr>
              <a:t>&gt;_project3.ipynb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E.g., </a:t>
            </a:r>
            <a:r>
              <a:rPr lang="en-US" b="0" dirty="0">
                <a:latin typeface="Courier" pitchFamily="2" charset="0"/>
              </a:rPr>
              <a:t>dickerson_john_project3.ipynb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B7CC4-2627-634B-943F-D55052FEE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C3BBCA-1AA9-8845-86EB-1FB4BC7277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0112" y="375555"/>
            <a:ext cx="2992563" cy="206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9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82261" cy="1371600"/>
          </a:xfrm>
        </p:spPr>
        <p:txBody>
          <a:bodyPr>
            <a:normAutofit/>
          </a:bodyPr>
          <a:lstStyle/>
          <a:p>
            <a:r>
              <a:rPr lang="en-US" dirty="0"/>
              <a:t>DC/DP: How a relational DB fits into your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936103" y="4470497"/>
            <a:ext cx="2503358" cy="12142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SQLite CLI &amp; GUI Frontend</a:t>
            </a:r>
          </a:p>
        </p:txBody>
      </p:sp>
      <p:sp>
        <p:nvSpPr>
          <p:cNvPr id="6" name="Magnetic Disk 5"/>
          <p:cNvSpPr/>
          <p:nvPr/>
        </p:nvSpPr>
        <p:spPr>
          <a:xfrm>
            <a:off x="6115986" y="2503356"/>
            <a:ext cx="2143593" cy="1154243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SQLite File</a:t>
            </a:r>
          </a:p>
        </p:txBody>
      </p:sp>
      <p:sp>
        <p:nvSpPr>
          <p:cNvPr id="7" name="Multidocument 6"/>
          <p:cNvSpPr/>
          <p:nvPr/>
        </p:nvSpPr>
        <p:spPr>
          <a:xfrm>
            <a:off x="3087973" y="2398426"/>
            <a:ext cx="2233534" cy="1364105"/>
          </a:xfrm>
          <a:prstGeom prst="flowChartMultidocumen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Python</a:t>
            </a:r>
          </a:p>
        </p:txBody>
      </p:sp>
      <p:sp>
        <p:nvSpPr>
          <p:cNvPr id="8" name="Freeform 7"/>
          <p:cNvSpPr/>
          <p:nvPr/>
        </p:nvSpPr>
        <p:spPr>
          <a:xfrm rot="20521337">
            <a:off x="437000" y="1611443"/>
            <a:ext cx="2061148" cy="1573967"/>
          </a:xfrm>
          <a:custGeom>
            <a:avLst/>
            <a:gdLst>
              <a:gd name="connsiteX0" fmla="*/ 314793 w 1723869"/>
              <a:gd name="connsiteY0" fmla="*/ 539646 h 1214204"/>
              <a:gd name="connsiteX1" fmla="*/ 344773 w 1723869"/>
              <a:gd name="connsiteY1" fmla="*/ 674558 h 1214204"/>
              <a:gd name="connsiteX2" fmla="*/ 359764 w 1723869"/>
              <a:gd name="connsiteY2" fmla="*/ 749508 h 1214204"/>
              <a:gd name="connsiteX3" fmla="*/ 374754 w 1723869"/>
              <a:gd name="connsiteY3" fmla="*/ 794479 h 1214204"/>
              <a:gd name="connsiteX4" fmla="*/ 404734 w 1723869"/>
              <a:gd name="connsiteY4" fmla="*/ 914400 h 1214204"/>
              <a:gd name="connsiteX5" fmla="*/ 419724 w 1723869"/>
              <a:gd name="connsiteY5" fmla="*/ 959371 h 1214204"/>
              <a:gd name="connsiteX6" fmla="*/ 539646 w 1723869"/>
              <a:gd name="connsiteY6" fmla="*/ 1064302 h 1214204"/>
              <a:gd name="connsiteX7" fmla="*/ 569626 w 1723869"/>
              <a:gd name="connsiteY7" fmla="*/ 1109272 h 1214204"/>
              <a:gd name="connsiteX8" fmla="*/ 644577 w 1723869"/>
              <a:gd name="connsiteY8" fmla="*/ 1124263 h 1214204"/>
              <a:gd name="connsiteX9" fmla="*/ 704537 w 1723869"/>
              <a:gd name="connsiteY9" fmla="*/ 1139253 h 1214204"/>
              <a:gd name="connsiteX10" fmla="*/ 824459 w 1723869"/>
              <a:gd name="connsiteY10" fmla="*/ 1184223 h 1214204"/>
              <a:gd name="connsiteX11" fmla="*/ 869429 w 1723869"/>
              <a:gd name="connsiteY11" fmla="*/ 1214204 h 1214204"/>
              <a:gd name="connsiteX12" fmla="*/ 974360 w 1723869"/>
              <a:gd name="connsiteY12" fmla="*/ 1184223 h 1214204"/>
              <a:gd name="connsiteX13" fmla="*/ 1064301 w 1723869"/>
              <a:gd name="connsiteY13" fmla="*/ 1124263 h 1214204"/>
              <a:gd name="connsiteX14" fmla="*/ 1588957 w 1723869"/>
              <a:gd name="connsiteY14" fmla="*/ 1124263 h 1214204"/>
              <a:gd name="connsiteX15" fmla="*/ 1648918 w 1723869"/>
              <a:gd name="connsiteY15" fmla="*/ 1109272 h 1214204"/>
              <a:gd name="connsiteX16" fmla="*/ 1708878 w 1723869"/>
              <a:gd name="connsiteY16" fmla="*/ 974361 h 1214204"/>
              <a:gd name="connsiteX17" fmla="*/ 1723869 w 1723869"/>
              <a:gd name="connsiteY17" fmla="*/ 929390 h 1214204"/>
              <a:gd name="connsiteX18" fmla="*/ 1708878 w 1723869"/>
              <a:gd name="connsiteY18" fmla="*/ 884420 h 1214204"/>
              <a:gd name="connsiteX19" fmla="*/ 1663908 w 1723869"/>
              <a:gd name="connsiteY19" fmla="*/ 854440 h 1214204"/>
              <a:gd name="connsiteX20" fmla="*/ 1499016 w 1723869"/>
              <a:gd name="connsiteY20" fmla="*/ 809469 h 1214204"/>
              <a:gd name="connsiteX21" fmla="*/ 1454046 w 1723869"/>
              <a:gd name="connsiteY21" fmla="*/ 764499 h 1214204"/>
              <a:gd name="connsiteX22" fmla="*/ 1454046 w 1723869"/>
              <a:gd name="connsiteY22" fmla="*/ 674558 h 1214204"/>
              <a:gd name="connsiteX23" fmla="*/ 1484026 w 1723869"/>
              <a:gd name="connsiteY23" fmla="*/ 644577 h 1214204"/>
              <a:gd name="connsiteX24" fmla="*/ 1514006 w 1723869"/>
              <a:gd name="connsiteY24" fmla="*/ 584617 h 1214204"/>
              <a:gd name="connsiteX25" fmla="*/ 1543987 w 1723869"/>
              <a:gd name="connsiteY25" fmla="*/ 479685 h 1214204"/>
              <a:gd name="connsiteX26" fmla="*/ 1558977 w 1723869"/>
              <a:gd name="connsiteY26" fmla="*/ 434715 h 1214204"/>
              <a:gd name="connsiteX27" fmla="*/ 1543987 w 1723869"/>
              <a:gd name="connsiteY27" fmla="*/ 314794 h 1214204"/>
              <a:gd name="connsiteX28" fmla="*/ 1514006 w 1723869"/>
              <a:gd name="connsiteY28" fmla="*/ 284813 h 1214204"/>
              <a:gd name="connsiteX29" fmla="*/ 1259173 w 1723869"/>
              <a:gd name="connsiteY29" fmla="*/ 299804 h 1214204"/>
              <a:gd name="connsiteX30" fmla="*/ 1229193 w 1723869"/>
              <a:gd name="connsiteY30" fmla="*/ 344774 h 1214204"/>
              <a:gd name="connsiteX31" fmla="*/ 1154242 w 1723869"/>
              <a:gd name="connsiteY31" fmla="*/ 419725 h 1214204"/>
              <a:gd name="connsiteX32" fmla="*/ 1019331 w 1723869"/>
              <a:gd name="connsiteY32" fmla="*/ 344774 h 1214204"/>
              <a:gd name="connsiteX33" fmla="*/ 974360 w 1723869"/>
              <a:gd name="connsiteY33" fmla="*/ 314794 h 1214204"/>
              <a:gd name="connsiteX34" fmla="*/ 944380 w 1723869"/>
              <a:gd name="connsiteY34" fmla="*/ 284813 h 1214204"/>
              <a:gd name="connsiteX35" fmla="*/ 899410 w 1723869"/>
              <a:gd name="connsiteY35" fmla="*/ 254833 h 1214204"/>
              <a:gd name="connsiteX36" fmla="*/ 839449 w 1723869"/>
              <a:gd name="connsiteY36" fmla="*/ 194872 h 1214204"/>
              <a:gd name="connsiteX37" fmla="*/ 794478 w 1723869"/>
              <a:gd name="connsiteY37" fmla="*/ 164892 h 1214204"/>
              <a:gd name="connsiteX38" fmla="*/ 629587 w 1723869"/>
              <a:gd name="connsiteY38" fmla="*/ 29981 h 1214204"/>
              <a:gd name="connsiteX39" fmla="*/ 524655 w 1723869"/>
              <a:gd name="connsiteY39" fmla="*/ 0 h 1214204"/>
              <a:gd name="connsiteX40" fmla="*/ 224852 w 1723869"/>
              <a:gd name="connsiteY40" fmla="*/ 29981 h 1214204"/>
              <a:gd name="connsiteX41" fmla="*/ 134911 w 1723869"/>
              <a:gd name="connsiteY41" fmla="*/ 59961 h 1214204"/>
              <a:gd name="connsiteX42" fmla="*/ 89941 w 1723869"/>
              <a:gd name="connsiteY42" fmla="*/ 74951 h 1214204"/>
              <a:gd name="connsiteX43" fmla="*/ 44970 w 1723869"/>
              <a:gd name="connsiteY43" fmla="*/ 149902 h 1214204"/>
              <a:gd name="connsiteX44" fmla="*/ 0 w 1723869"/>
              <a:gd name="connsiteY44" fmla="*/ 254833 h 1214204"/>
              <a:gd name="connsiteX45" fmla="*/ 14990 w 1723869"/>
              <a:gd name="connsiteY45" fmla="*/ 464695 h 1214204"/>
              <a:gd name="connsiteX46" fmla="*/ 59960 w 1723869"/>
              <a:gd name="connsiteY46" fmla="*/ 479685 h 1214204"/>
              <a:gd name="connsiteX47" fmla="*/ 89941 w 1723869"/>
              <a:gd name="connsiteY47" fmla="*/ 509666 h 1214204"/>
              <a:gd name="connsiteX48" fmla="*/ 269823 w 1723869"/>
              <a:gd name="connsiteY48" fmla="*/ 524656 h 1214204"/>
              <a:gd name="connsiteX49" fmla="*/ 314793 w 1723869"/>
              <a:gd name="connsiteY49" fmla="*/ 539646 h 1214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723869" h="1214204">
                <a:moveTo>
                  <a:pt x="314793" y="539646"/>
                </a:moveTo>
                <a:cubicBezTo>
                  <a:pt x="327285" y="564629"/>
                  <a:pt x="302450" y="484109"/>
                  <a:pt x="344773" y="674558"/>
                </a:cubicBezTo>
                <a:cubicBezTo>
                  <a:pt x="350300" y="699429"/>
                  <a:pt x="353584" y="724791"/>
                  <a:pt x="359764" y="749508"/>
                </a:cubicBezTo>
                <a:cubicBezTo>
                  <a:pt x="363596" y="764837"/>
                  <a:pt x="370596" y="779235"/>
                  <a:pt x="374754" y="794479"/>
                </a:cubicBezTo>
                <a:cubicBezTo>
                  <a:pt x="385595" y="834231"/>
                  <a:pt x="391704" y="875310"/>
                  <a:pt x="404734" y="914400"/>
                </a:cubicBezTo>
                <a:cubicBezTo>
                  <a:pt x="409731" y="929390"/>
                  <a:pt x="410243" y="946730"/>
                  <a:pt x="419724" y="959371"/>
                </a:cubicBezTo>
                <a:cubicBezTo>
                  <a:pt x="463570" y="1017832"/>
                  <a:pt x="487633" y="1029628"/>
                  <a:pt x="539646" y="1064302"/>
                </a:cubicBezTo>
                <a:cubicBezTo>
                  <a:pt x="549639" y="1079292"/>
                  <a:pt x="553984" y="1100334"/>
                  <a:pt x="569626" y="1109272"/>
                </a:cubicBezTo>
                <a:cubicBezTo>
                  <a:pt x="591747" y="1121913"/>
                  <a:pt x="619705" y="1118736"/>
                  <a:pt x="644577" y="1124263"/>
                </a:cubicBezTo>
                <a:cubicBezTo>
                  <a:pt x="664688" y="1128732"/>
                  <a:pt x="684550" y="1134256"/>
                  <a:pt x="704537" y="1139253"/>
                </a:cubicBezTo>
                <a:cubicBezTo>
                  <a:pt x="810006" y="1209564"/>
                  <a:pt x="676265" y="1128650"/>
                  <a:pt x="824459" y="1184223"/>
                </a:cubicBezTo>
                <a:cubicBezTo>
                  <a:pt x="841328" y="1190549"/>
                  <a:pt x="854439" y="1204210"/>
                  <a:pt x="869429" y="1214204"/>
                </a:cubicBezTo>
                <a:cubicBezTo>
                  <a:pt x="883539" y="1210676"/>
                  <a:pt x="956767" y="1193997"/>
                  <a:pt x="974360" y="1184223"/>
                </a:cubicBezTo>
                <a:cubicBezTo>
                  <a:pt x="1005857" y="1166725"/>
                  <a:pt x="1064301" y="1124263"/>
                  <a:pt x="1064301" y="1124263"/>
                </a:cubicBezTo>
                <a:cubicBezTo>
                  <a:pt x="1330702" y="1136372"/>
                  <a:pt x="1360424" y="1151150"/>
                  <a:pt x="1588957" y="1124263"/>
                </a:cubicBezTo>
                <a:cubicBezTo>
                  <a:pt x="1609418" y="1121856"/>
                  <a:pt x="1628931" y="1114269"/>
                  <a:pt x="1648918" y="1109272"/>
                </a:cubicBezTo>
                <a:cubicBezTo>
                  <a:pt x="1696428" y="1038006"/>
                  <a:pt x="1673200" y="1081395"/>
                  <a:pt x="1708878" y="974361"/>
                </a:cubicBezTo>
                <a:lnTo>
                  <a:pt x="1723869" y="929390"/>
                </a:lnTo>
                <a:cubicBezTo>
                  <a:pt x="1718872" y="914400"/>
                  <a:pt x="1718749" y="896758"/>
                  <a:pt x="1708878" y="884420"/>
                </a:cubicBezTo>
                <a:cubicBezTo>
                  <a:pt x="1697624" y="870352"/>
                  <a:pt x="1680371" y="861757"/>
                  <a:pt x="1663908" y="854440"/>
                </a:cubicBezTo>
                <a:cubicBezTo>
                  <a:pt x="1601662" y="826775"/>
                  <a:pt x="1563140" y="822294"/>
                  <a:pt x="1499016" y="809469"/>
                </a:cubicBezTo>
                <a:cubicBezTo>
                  <a:pt x="1484026" y="794479"/>
                  <a:pt x="1465805" y="782138"/>
                  <a:pt x="1454046" y="764499"/>
                </a:cubicBezTo>
                <a:cubicBezTo>
                  <a:pt x="1433006" y="732939"/>
                  <a:pt x="1435110" y="706118"/>
                  <a:pt x="1454046" y="674558"/>
                </a:cubicBezTo>
                <a:cubicBezTo>
                  <a:pt x="1461317" y="662439"/>
                  <a:pt x="1476187" y="656336"/>
                  <a:pt x="1484026" y="644577"/>
                </a:cubicBezTo>
                <a:cubicBezTo>
                  <a:pt x="1496421" y="625984"/>
                  <a:pt x="1505204" y="605156"/>
                  <a:pt x="1514006" y="584617"/>
                </a:cubicBezTo>
                <a:cubicBezTo>
                  <a:pt x="1529407" y="548681"/>
                  <a:pt x="1533122" y="517711"/>
                  <a:pt x="1543987" y="479685"/>
                </a:cubicBezTo>
                <a:cubicBezTo>
                  <a:pt x="1548328" y="464492"/>
                  <a:pt x="1553980" y="449705"/>
                  <a:pt x="1558977" y="434715"/>
                </a:cubicBezTo>
                <a:cubicBezTo>
                  <a:pt x="1553980" y="394741"/>
                  <a:pt x="1555563" y="353380"/>
                  <a:pt x="1543987" y="314794"/>
                </a:cubicBezTo>
                <a:cubicBezTo>
                  <a:pt x="1539926" y="301257"/>
                  <a:pt x="1528120" y="285556"/>
                  <a:pt x="1514006" y="284813"/>
                </a:cubicBezTo>
                <a:lnTo>
                  <a:pt x="1259173" y="299804"/>
                </a:lnTo>
                <a:cubicBezTo>
                  <a:pt x="1249180" y="314794"/>
                  <a:pt x="1241056" y="331216"/>
                  <a:pt x="1229193" y="344774"/>
                </a:cubicBezTo>
                <a:cubicBezTo>
                  <a:pt x="1205927" y="371364"/>
                  <a:pt x="1154242" y="419725"/>
                  <a:pt x="1154242" y="419725"/>
                </a:cubicBezTo>
                <a:cubicBezTo>
                  <a:pt x="1075088" y="393340"/>
                  <a:pt x="1122421" y="413500"/>
                  <a:pt x="1019331" y="344774"/>
                </a:cubicBezTo>
                <a:cubicBezTo>
                  <a:pt x="1004341" y="334781"/>
                  <a:pt x="987099" y="327533"/>
                  <a:pt x="974360" y="314794"/>
                </a:cubicBezTo>
                <a:cubicBezTo>
                  <a:pt x="964367" y="304800"/>
                  <a:pt x="955416" y="293642"/>
                  <a:pt x="944380" y="284813"/>
                </a:cubicBezTo>
                <a:cubicBezTo>
                  <a:pt x="930312" y="273559"/>
                  <a:pt x="913089" y="266557"/>
                  <a:pt x="899410" y="254833"/>
                </a:cubicBezTo>
                <a:cubicBezTo>
                  <a:pt x="877949" y="236438"/>
                  <a:pt x="862968" y="210551"/>
                  <a:pt x="839449" y="194872"/>
                </a:cubicBezTo>
                <a:cubicBezTo>
                  <a:pt x="824459" y="184879"/>
                  <a:pt x="808036" y="176756"/>
                  <a:pt x="794478" y="164892"/>
                </a:cubicBezTo>
                <a:cubicBezTo>
                  <a:pt x="742882" y="119745"/>
                  <a:pt x="699127" y="53162"/>
                  <a:pt x="629587" y="29981"/>
                </a:cubicBezTo>
                <a:cubicBezTo>
                  <a:pt x="565071" y="8475"/>
                  <a:pt x="599945" y="18822"/>
                  <a:pt x="524655" y="0"/>
                </a:cubicBezTo>
                <a:cubicBezTo>
                  <a:pt x="428998" y="6377"/>
                  <a:pt x="321017" y="3754"/>
                  <a:pt x="224852" y="29981"/>
                </a:cubicBezTo>
                <a:cubicBezTo>
                  <a:pt x="194364" y="38296"/>
                  <a:pt x="164891" y="49968"/>
                  <a:pt x="134911" y="59961"/>
                </a:cubicBezTo>
                <a:lnTo>
                  <a:pt x="89941" y="74951"/>
                </a:lnTo>
                <a:cubicBezTo>
                  <a:pt x="55145" y="179343"/>
                  <a:pt x="99842" y="67594"/>
                  <a:pt x="44970" y="149902"/>
                </a:cubicBezTo>
                <a:cubicBezTo>
                  <a:pt x="20273" y="186947"/>
                  <a:pt x="13324" y="214861"/>
                  <a:pt x="0" y="254833"/>
                </a:cubicBezTo>
                <a:cubicBezTo>
                  <a:pt x="4997" y="324787"/>
                  <a:pt x="-3080" y="396931"/>
                  <a:pt x="14990" y="464695"/>
                </a:cubicBezTo>
                <a:cubicBezTo>
                  <a:pt x="19061" y="479962"/>
                  <a:pt x="46411" y="471555"/>
                  <a:pt x="59960" y="479685"/>
                </a:cubicBezTo>
                <a:cubicBezTo>
                  <a:pt x="72079" y="486957"/>
                  <a:pt x="76122" y="506705"/>
                  <a:pt x="89941" y="509666"/>
                </a:cubicBezTo>
                <a:cubicBezTo>
                  <a:pt x="148774" y="522273"/>
                  <a:pt x="209862" y="519659"/>
                  <a:pt x="269823" y="524656"/>
                </a:cubicBezTo>
                <a:cubicBezTo>
                  <a:pt x="325393" y="543179"/>
                  <a:pt x="302301" y="514663"/>
                  <a:pt x="314793" y="539646"/>
                </a:cubicBezTo>
                <a:close/>
              </a:path>
            </a:pathLst>
          </a:cu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Raw Input</a:t>
            </a:r>
          </a:p>
        </p:txBody>
      </p:sp>
      <p:cxnSp>
        <p:nvCxnSpPr>
          <p:cNvPr id="10" name="Straight Arrow Connector 9"/>
          <p:cNvCxnSpPr>
            <a:stCxn id="8" idx="15"/>
            <a:endCxn id="7" idx="1"/>
          </p:cNvCxnSpPr>
          <p:nvPr/>
        </p:nvCxnSpPr>
        <p:spPr>
          <a:xfrm>
            <a:off x="2563509" y="2727181"/>
            <a:ext cx="524464" cy="3532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3"/>
            <a:endCxn id="6" idx="2"/>
          </p:cNvCxnSpPr>
          <p:nvPr/>
        </p:nvCxnSpPr>
        <p:spPr>
          <a:xfrm flipV="1">
            <a:off x="5321507" y="3080478"/>
            <a:ext cx="794479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0"/>
            <a:endCxn id="6" idx="3"/>
          </p:cNvCxnSpPr>
          <p:nvPr/>
        </p:nvCxnSpPr>
        <p:spPr>
          <a:xfrm flipV="1">
            <a:off x="7187782" y="3657599"/>
            <a:ext cx="1" cy="81289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" name="Magnetic Disk 17"/>
          <p:cNvSpPr/>
          <p:nvPr/>
        </p:nvSpPr>
        <p:spPr>
          <a:xfrm>
            <a:off x="1798914" y="4339179"/>
            <a:ext cx="2578117" cy="2386742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Structured output (trained classifiers, JSON for D3</a:t>
            </a:r>
            <a:r>
              <a:rPr lang="en-US"/>
              <a:t>, visualizations)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7" idx="2"/>
            <a:endCxn id="18" idx="1"/>
          </p:cNvCxnSpPr>
          <p:nvPr/>
        </p:nvCxnSpPr>
        <p:spPr>
          <a:xfrm flipH="1">
            <a:off x="3087973" y="3710872"/>
            <a:ext cx="961454" cy="6283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426439" y="2740096"/>
            <a:ext cx="65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SQL</a:t>
            </a:r>
          </a:p>
        </p:txBody>
      </p:sp>
      <p:sp>
        <p:nvSpPr>
          <p:cNvPr id="24" name="TextBox 23"/>
          <p:cNvSpPr txBox="1"/>
          <p:nvPr/>
        </p:nvSpPr>
        <p:spPr>
          <a:xfrm rot="16200000">
            <a:off x="6673331" y="3824730"/>
            <a:ext cx="65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SQL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348126" y="1362047"/>
            <a:ext cx="8039311" cy="4322654"/>
            <a:chOff x="348126" y="1362047"/>
            <a:chExt cx="8039311" cy="4322654"/>
          </a:xfrm>
        </p:grpSpPr>
        <p:cxnSp>
          <p:nvCxnSpPr>
            <p:cNvPr id="26" name="Straight Arrow Connector 25"/>
            <p:cNvCxnSpPr/>
            <p:nvPr/>
          </p:nvCxnSpPr>
          <p:spPr>
            <a:xfrm flipH="1">
              <a:off x="7412636" y="1666805"/>
              <a:ext cx="307299" cy="689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044932" y="1362047"/>
              <a:ext cx="1342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Persists!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>
              <a:off x="1023130" y="5345625"/>
              <a:ext cx="667501" cy="339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348126" y="5040867"/>
              <a:ext cx="1342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Persists!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399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8" grpId="0" animBg="1"/>
      <p:bldP spid="23" grpId="0"/>
      <p:bldP spid="24" grpId="0"/>
      <p:bldP spid="24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CB035-FBED-E543-B278-1173F8DAE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DP: Additional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6A482-780E-9F4C-BAE0-50A6AEF66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integration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Extraction, schema alignment &amp; mapping, querying over multiple schema / global schema</a:t>
            </a:r>
          </a:p>
          <a:p>
            <a:r>
              <a:rPr lang="en-US" dirty="0"/>
              <a:t>Data quality issues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Single- vs multi-source quality issues</a:t>
            </a:r>
          </a:p>
          <a:p>
            <a:r>
              <a:rPr lang="en-US" dirty="0"/>
              <a:t>Data cleaning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Outlier detection, constraint-based cleaning</a:t>
            </a:r>
          </a:p>
          <a:p>
            <a:r>
              <a:rPr lang="en-US" dirty="0"/>
              <a:t>Entity resolution (~part of data cleaning)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Deduplication, record linkage, reference matching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Fuzzy matching,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221CEB-8FA9-AC4A-A158-1158F9D95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56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780C8-1A29-CF4C-8B0A-968D1463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&amp; Viz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0FA3F-F3F5-D148-9BB9-D996DA888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95268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Missing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MCAR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MNAR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Single &amp; multiple imputation</a:t>
            </a:r>
          </a:p>
          <a:p>
            <a:r>
              <a:rPr lang="en-US" dirty="0"/>
              <a:t>Analysis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Basic linear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Summary statistics / robust statistics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Variance, </a:t>
            </a:r>
            <a:r>
              <a:rPr lang="en-US" dirty="0" err="1"/>
              <a:t>stdev</a:t>
            </a:r>
            <a:r>
              <a:rPr lang="en-US" dirty="0"/>
              <a:t>, covariance, Pearson’s correlation coefficient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Hypothesis 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Bayes’ rule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04896-CFBE-784C-B1C9-055749D28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2639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EDA: Missing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data is information that we want to know, but don’t</a:t>
            </a:r>
          </a:p>
          <a:p>
            <a:r>
              <a:rPr lang="en-US" dirty="0"/>
              <a:t>It can come in many forms, e.g.: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People not answering questions on surveys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Inaccurate recordings of the height of plants that need to be discarded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Canceled runs in a driving experiment due to rain</a:t>
            </a:r>
          </a:p>
          <a:p>
            <a:r>
              <a:rPr lang="en-US" dirty="0"/>
              <a:t>Could also consider missing columns (no collection at all) to be missing data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9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322695" cy="1371600"/>
          </a:xfrm>
        </p:spPr>
        <p:txBody>
          <a:bodyPr>
            <a:normAutofit/>
          </a:bodyPr>
          <a:lstStyle/>
          <a:p>
            <a:r>
              <a:rPr lang="en-US" dirty="0"/>
              <a:t>EDA: Complete Case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Delete all tuples with any missing values at all, so you are left only with observations with all variables observed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Default behavior for libraries for analysis (e.g., regression)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We’ll talk about this much more during the Stats/ML lectures</a:t>
            </a:r>
          </a:p>
          <a:p>
            <a:r>
              <a:rPr lang="en-US" dirty="0"/>
              <a:t>This is the simplest way to handle missing data. In some cases, will work fine; in others, </a:t>
            </a:r>
            <a:r>
              <a:rPr lang="en-US" dirty="0">
                <a:solidFill>
                  <a:schemeClr val="tx2"/>
                </a:solidFill>
              </a:rPr>
              <a:t>?????????????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Loss of sample will lead to variance larger than reflected by the size of your data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May bias your sample</a:t>
            </a:r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57200" y="2469892"/>
            <a:ext cx="7997252" cy="95982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Clean out rows with nil values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df.dropna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5318" y="5327347"/>
            <a:ext cx="1567357" cy="155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4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EDA: Your Sample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</p:nvPr>
        </p:nvGraphicFramePr>
        <p:xfrm>
          <a:off x="457199" y="1752600"/>
          <a:ext cx="3635115" cy="4618219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1596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6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24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6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Hair Color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Gender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Grade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515666" y="1752600"/>
            <a:ext cx="418700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>
                  <a:lumMod val="75000"/>
                </a:schemeClr>
              </a:buClr>
            </a:pPr>
            <a:r>
              <a:rPr lang="en-US" sz="2400" dirty="0"/>
              <a:t>Summary:</a:t>
            </a:r>
          </a:p>
          <a:p>
            <a:pPr marL="342900" indent="-342900">
              <a:buClr>
                <a:schemeClr val="accent1">
                  <a:lumMod val="75000"/>
                </a:schemeClr>
              </a:buClr>
              <a:buFont typeface="Arial" charset="0"/>
              <a:buChar char="•"/>
            </a:pPr>
            <a:r>
              <a:rPr lang="en-US" sz="2400" dirty="0"/>
              <a:t>7 students received As</a:t>
            </a:r>
          </a:p>
          <a:p>
            <a:pPr marL="342900" indent="-342900">
              <a:buClr>
                <a:schemeClr val="accent1">
                  <a:lumMod val="75000"/>
                </a:schemeClr>
              </a:buClr>
              <a:buFont typeface="Arial" charset="0"/>
              <a:buChar char="•"/>
            </a:pPr>
            <a:r>
              <a:rPr lang="en-US" sz="2400" dirty="0"/>
              <a:t>3 students received </a:t>
            </a:r>
            <a:r>
              <a:rPr lang="en-US" sz="2400" dirty="0" err="1"/>
              <a:t>Bs</a:t>
            </a:r>
            <a:endParaRPr lang="en-US" sz="2400" dirty="0"/>
          </a:p>
          <a:p>
            <a:pPr marL="342900" indent="-342900">
              <a:buClr>
                <a:schemeClr val="accent1">
                  <a:lumMod val="75000"/>
                </a:schemeClr>
              </a:buClr>
              <a:buFont typeface="Arial" charset="0"/>
              <a:buChar char="•"/>
            </a:pPr>
            <a:r>
              <a:rPr lang="en-US" sz="2400" dirty="0"/>
              <a:t>1 student received a C</a:t>
            </a:r>
          </a:p>
          <a:p>
            <a:pPr marL="214313" indent="-214313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en-US" sz="2400" dirty="0"/>
              <a:t>Nobody is failing!</a:t>
            </a:r>
          </a:p>
          <a:p>
            <a:pPr marL="214313" indent="-214313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But 5 students did not reveal their grade </a:t>
            </a:r>
            <a:r>
              <a:rPr lang="mr-IN" sz="2400" dirty="0"/>
              <a:t>…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72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88767" cy="1371600"/>
          </a:xfrm>
        </p:spPr>
        <p:txBody>
          <a:bodyPr>
            <a:normAutofit/>
          </a:bodyPr>
          <a:lstStyle/>
          <a:p>
            <a:r>
              <a:rPr lang="en-US" dirty="0"/>
              <a:t>EDA: What influences a data point’s Presence?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752600"/>
            <a:ext cx="4531037" cy="4373563"/>
          </a:xfrm>
        </p:spPr>
        <p:txBody>
          <a:bodyPr>
            <a:normAutofit/>
          </a:bodyPr>
          <a:lstStyle/>
          <a:p>
            <a:pPr>
              <a:buClr>
                <a:schemeClr val="accent1">
                  <a:lumMod val="75000"/>
                </a:schemeClr>
              </a:buClr>
            </a:pPr>
            <a:r>
              <a:rPr lang="en-US" sz="1900" dirty="0"/>
              <a:t>Same dataset, but the values are replaced with a “0” if the data point is observed and “1” if it is not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br>
              <a:rPr lang="en-US" sz="1900" dirty="0"/>
            </a:br>
            <a:r>
              <a:rPr lang="en-US" sz="1900" dirty="0"/>
              <a:t>Question: for any one of these data points, what is the probability that the point is equal to “1” </a:t>
            </a:r>
            <a:r>
              <a:rPr lang="mr-IN" sz="1900" dirty="0"/>
              <a:t>…</a:t>
            </a:r>
            <a:r>
              <a:rPr lang="en-US" sz="1900" dirty="0"/>
              <a:t>?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br>
              <a:rPr lang="en-US" sz="1900" dirty="0"/>
            </a:br>
            <a:r>
              <a:rPr lang="en-US" sz="1900" dirty="0"/>
              <a:t>What type of missing-ness do the grades exhibit?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321508" y="1752602"/>
          <a:ext cx="3207895" cy="4766839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1416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2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90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97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Hair Color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Gender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Grade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sng" strike="noStrike">
                          <a:effectLst/>
                        </a:rPr>
                        <a:t>1</a:t>
                      </a:r>
                      <a:endParaRPr lang="en-US" sz="1400" b="1" i="0" u="sng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sng" strike="noStrike" dirty="0">
                          <a:effectLst/>
                        </a:rPr>
                        <a:t>1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sng" strike="noStrike" dirty="0">
                          <a:effectLst/>
                        </a:rPr>
                        <a:t>1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2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sng" strike="noStrike" dirty="0">
                          <a:effectLst/>
                        </a:rPr>
                        <a:t>1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2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sng" strike="noStrike" dirty="0">
                          <a:effectLst/>
                        </a:rPr>
                        <a:t>1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02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4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EDA: MCAR: Missing Completely at Random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this probability is not dependent on </a:t>
            </a:r>
            <a:r>
              <a:rPr lang="en-US" dirty="0">
                <a:solidFill>
                  <a:schemeClr val="tx2"/>
                </a:solidFill>
              </a:rPr>
              <a:t>any</a:t>
            </a:r>
            <a:r>
              <a:rPr lang="en-US" dirty="0"/>
              <a:t> of the data, observed or unobserved, then the data is Missing Completely at Random (MCAR)</a:t>
            </a:r>
          </a:p>
          <a:p>
            <a:r>
              <a:rPr lang="en-US" dirty="0"/>
              <a:t>Suppose that X is the observed data and Y is the unobserved data. Call our “missing matrix” R</a:t>
            </a:r>
          </a:p>
          <a:p>
            <a:pPr indent="-228600"/>
            <a:r>
              <a:rPr lang="en-US" dirty="0"/>
              <a:t>Then, if the data are MCAR, P(R|X,Y) = ??????????</a:t>
            </a:r>
          </a:p>
          <a:p>
            <a:pPr indent="-228600" algn="ctr"/>
            <a:br>
              <a:rPr lang="en-US" dirty="0"/>
            </a:br>
            <a:r>
              <a:rPr lang="en-US" dirty="0"/>
              <a:t>P(R|X,Y) = P(R)</a:t>
            </a:r>
            <a:br>
              <a:rPr lang="en-US" dirty="0"/>
            </a:br>
            <a:endParaRPr lang="en-US" dirty="0"/>
          </a:p>
          <a:p>
            <a:pPr indent="-228600"/>
            <a:r>
              <a:rPr lang="en-US" dirty="0"/>
              <a:t>Probability of those rows missing is </a:t>
            </a:r>
            <a:r>
              <a:rPr lang="en-US" dirty="0">
                <a:solidFill>
                  <a:schemeClr val="tx2"/>
                </a:solidFill>
              </a:rPr>
              <a:t>independent</a:t>
            </a:r>
            <a:r>
              <a:rPr lang="en-US" dirty="0"/>
              <a:t> of anything.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28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/>
          <a:lstStyle/>
          <a:p>
            <a:r>
              <a:rPr lang="en-US" dirty="0"/>
              <a:t>EDA: MAR: Missing at Random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Missing at Random (MAR): probability of missing data is dependent on the observed data but not the unobserved data</a:t>
            </a:r>
          </a:p>
          <a:p>
            <a:r>
              <a:rPr lang="en-US" dirty="0"/>
              <a:t>Suppose that X is the observed data and Y is the unobserved data. Call our “missing matrix” R</a:t>
            </a:r>
          </a:p>
          <a:p>
            <a:pPr indent="-228600"/>
            <a:r>
              <a:rPr lang="en-US" dirty="0"/>
              <a:t>Then, if the data are MAR, P(R|X,Y) = ??????????</a:t>
            </a:r>
          </a:p>
          <a:p>
            <a:pPr indent="-228600" algn="ctr"/>
            <a:br>
              <a:rPr lang="en-US" dirty="0"/>
            </a:br>
            <a:r>
              <a:rPr lang="en-US" dirty="0"/>
              <a:t>P(R|X,Y) = P(R|X)</a:t>
            </a:r>
            <a:br>
              <a:rPr lang="en-US" dirty="0"/>
            </a:br>
            <a:endParaRPr lang="en-US" dirty="0"/>
          </a:p>
          <a:p>
            <a:r>
              <a:rPr lang="en-US" dirty="0"/>
              <a:t>Not exactly random (in the vernacular sense).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There is a probabilistic mechanism that is associated with whether the data is missing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Mechanism takes the observed data as input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38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727430" cy="1371600"/>
          </a:xfrm>
        </p:spPr>
        <p:txBody>
          <a:bodyPr/>
          <a:lstStyle/>
          <a:p>
            <a:r>
              <a:rPr lang="en-US" dirty="0"/>
              <a:t>EDA: MNAR: Missing Not at Random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MNAR: missing-ness has something to do with the missing data itself</a:t>
            </a:r>
          </a:p>
          <a:p>
            <a:r>
              <a:rPr lang="en-US" dirty="0"/>
              <a:t>Examples: 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Do you binge drink?  Do you have a trust fund?  Do you use illegal drugs?  What is your sexuality?  Are you depressed?</a:t>
            </a:r>
          </a:p>
          <a:p>
            <a:r>
              <a:rPr lang="en-US" dirty="0"/>
              <a:t>Said to be “non-ignorable”: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Missing data mechanism must be considered as you deal with the missing data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Must include model for why the data are missing, and best guesses as to what the data might be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184F0-9A05-5448-8A47-E3FB587E3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 Grades are up!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7090D6-B1E3-334F-933F-7688BE40E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9433152-D86C-7E4D-82C1-2404B1AFD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200" y="2497792"/>
            <a:ext cx="49276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4280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EDA: Back to CSIC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174761" cy="4373563"/>
          </a:xfrm>
        </p:spPr>
        <p:txBody>
          <a:bodyPr/>
          <a:lstStyle/>
          <a:p>
            <a:r>
              <a:rPr lang="en-US" dirty="0"/>
              <a:t>Is the the missing data: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MCAR;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MAR; or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MNAR?</a:t>
            </a:r>
          </a:p>
          <a:p>
            <a:r>
              <a:rPr lang="en-US" dirty="0"/>
              <a:t>???????????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40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21507" y="4323318"/>
            <a:ext cx="3693929" cy="1878767"/>
            <a:chOff x="2698502" y="2362781"/>
            <a:chExt cx="3693929" cy="1878767"/>
          </a:xfrm>
        </p:grpSpPr>
        <p:pic>
          <p:nvPicPr>
            <p:cNvPr id="10" name="Picture 3" descr="C:\Users\student\AppData\Local\Microsoft\Windows\Temporary Internet Files\Content.IE5\ELHXT5KX\MC900083423[1]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8502" y="2512315"/>
              <a:ext cx="829704" cy="1615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87408" y="2362781"/>
              <a:ext cx="2505023" cy="187876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aphicFrame>
        <p:nvGraphicFramePr>
          <p:cNvPr id="12" name="Content Placeholder 9"/>
          <p:cNvGraphicFramePr>
            <a:graphicFrameLocks/>
          </p:cNvGraphicFramePr>
          <p:nvPr/>
        </p:nvGraphicFramePr>
        <p:xfrm>
          <a:off x="4940975" y="1630271"/>
          <a:ext cx="3635115" cy="4618219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1596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6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24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6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Hair Color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Gender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Grade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433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EDA: Add a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Bring in the GPA:</a:t>
            </a:r>
          </a:p>
          <a:p>
            <a:r>
              <a:rPr lang="en-US" dirty="0"/>
              <a:t>Does this change anything?</a:t>
            </a:r>
          </a:p>
        </p:txBody>
      </p:sp>
      <p:graphicFrame>
        <p:nvGraphicFramePr>
          <p:cNvPr id="4" name="Content Placeholder 9"/>
          <p:cNvGraphicFramePr>
            <a:graphicFrameLocks/>
          </p:cNvGraphicFramePr>
          <p:nvPr/>
        </p:nvGraphicFramePr>
        <p:xfrm>
          <a:off x="4134752" y="1752600"/>
          <a:ext cx="4227295" cy="4748214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12457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3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30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36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Hair Color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GPA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Garamond" panose="02020404030301010803" pitchFamily="18" charset="0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Gender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Grade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2.5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Brown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Black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2.9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Black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Brown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4.0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Black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3.65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Brown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Red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2.2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Red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Brown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Black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3.67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79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472597" cy="1371600"/>
          </a:xfrm>
        </p:spPr>
        <p:txBody>
          <a:bodyPr/>
          <a:lstStyle/>
          <a:p>
            <a:r>
              <a:rPr lang="en-US" dirty="0"/>
              <a:t>EDA: Multiple Imputation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42</a:t>
            </a:fld>
            <a:endParaRPr lang="en-US"/>
          </a:p>
        </p:txBody>
      </p:sp>
      <p:sp>
        <p:nvSpPr>
          <p:cNvPr id="7" name="Magnetic Disk 6"/>
          <p:cNvSpPr/>
          <p:nvPr/>
        </p:nvSpPr>
        <p:spPr>
          <a:xfrm>
            <a:off x="457200" y="2818151"/>
            <a:ext cx="1836296" cy="2023672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Incomplete data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6146850" y="2173574"/>
            <a:ext cx="2555825" cy="2876862"/>
            <a:chOff x="6146850" y="2173574"/>
            <a:chExt cx="2555825" cy="2876862"/>
          </a:xfrm>
        </p:grpSpPr>
        <p:sp>
          <p:nvSpPr>
            <p:cNvPr id="8" name="Magnetic Disk 7"/>
            <p:cNvSpPr/>
            <p:nvPr/>
          </p:nvSpPr>
          <p:spPr>
            <a:xfrm>
              <a:off x="6866379" y="2818151"/>
              <a:ext cx="1836296" cy="2023672"/>
            </a:xfrm>
            <a:prstGeom prst="flowChartMagneticDisk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Pooled results</a:t>
              </a:r>
            </a:p>
          </p:txBody>
        </p:sp>
        <p:cxnSp>
          <p:nvCxnSpPr>
            <p:cNvPr id="34" name="Straight Arrow Connector 33"/>
            <p:cNvCxnSpPr>
              <a:stCxn id="31" idx="6"/>
              <a:endCxn id="8" idx="2"/>
            </p:cNvCxnSpPr>
            <p:nvPr/>
          </p:nvCxnSpPr>
          <p:spPr>
            <a:xfrm>
              <a:off x="6176830" y="2173574"/>
              <a:ext cx="689549" cy="16564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32" idx="6"/>
              <a:endCxn id="8" idx="2"/>
            </p:cNvCxnSpPr>
            <p:nvPr/>
          </p:nvCxnSpPr>
          <p:spPr>
            <a:xfrm>
              <a:off x="6176830" y="3177915"/>
              <a:ext cx="689549" cy="6520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endCxn id="8" idx="2"/>
            </p:cNvCxnSpPr>
            <p:nvPr/>
          </p:nvCxnSpPr>
          <p:spPr>
            <a:xfrm>
              <a:off x="6146852" y="3681335"/>
              <a:ext cx="719527" cy="1486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3" idx="6"/>
              <a:endCxn id="8" idx="2"/>
            </p:cNvCxnSpPr>
            <p:nvPr/>
          </p:nvCxnSpPr>
          <p:spPr>
            <a:xfrm flipV="1">
              <a:off x="6176829" y="3829987"/>
              <a:ext cx="689550" cy="12204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endCxn id="8" idx="2"/>
            </p:cNvCxnSpPr>
            <p:nvPr/>
          </p:nvCxnSpPr>
          <p:spPr>
            <a:xfrm flipV="1">
              <a:off x="6146850" y="3829987"/>
              <a:ext cx="719529" cy="86068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endCxn id="8" idx="2"/>
            </p:cNvCxnSpPr>
            <p:nvPr/>
          </p:nvCxnSpPr>
          <p:spPr>
            <a:xfrm flipV="1">
              <a:off x="6146851" y="3829987"/>
              <a:ext cx="719528" cy="3560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/>
        </p:nvGrpSpPr>
        <p:grpSpPr>
          <a:xfrm>
            <a:off x="2293496" y="1813810"/>
            <a:ext cx="1409074" cy="3596389"/>
            <a:chOff x="2293496" y="1813810"/>
            <a:chExt cx="1409074" cy="3596389"/>
          </a:xfrm>
        </p:grpSpPr>
        <p:sp>
          <p:nvSpPr>
            <p:cNvPr id="9" name="Oval 8"/>
            <p:cNvSpPr/>
            <p:nvPr/>
          </p:nvSpPr>
          <p:spPr>
            <a:xfrm>
              <a:off x="2983043" y="1813810"/>
              <a:ext cx="719527" cy="7195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2983043" y="2818151"/>
              <a:ext cx="719527" cy="7195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2983042" y="4690672"/>
              <a:ext cx="719527" cy="7195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</a:t>
              </a:r>
              <a:r>
                <a:rPr lang="en-US" baseline="-25000" dirty="0" err="1"/>
                <a:t>N</a:t>
              </a:r>
              <a:endParaRPr lang="en-US" baseline="-25000" dirty="0"/>
            </a:p>
          </p:txBody>
        </p:sp>
        <p:cxnSp>
          <p:nvCxnSpPr>
            <p:cNvPr id="14" name="Straight Arrow Connector 13"/>
            <p:cNvCxnSpPr>
              <a:stCxn id="7" idx="4"/>
              <a:endCxn id="9" idx="2"/>
            </p:cNvCxnSpPr>
            <p:nvPr/>
          </p:nvCxnSpPr>
          <p:spPr>
            <a:xfrm flipV="1">
              <a:off x="2293496" y="2173574"/>
              <a:ext cx="689547" cy="16564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6" name="Straight Arrow Connector 15"/>
            <p:cNvCxnSpPr>
              <a:stCxn id="7" idx="4"/>
              <a:endCxn id="11" idx="2"/>
            </p:cNvCxnSpPr>
            <p:nvPr/>
          </p:nvCxnSpPr>
          <p:spPr>
            <a:xfrm flipV="1">
              <a:off x="2293496" y="3177915"/>
              <a:ext cx="689547" cy="6520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9" name="Straight Arrow Connector 18"/>
            <p:cNvCxnSpPr>
              <a:stCxn id="7" idx="4"/>
              <a:endCxn id="12" idx="2"/>
            </p:cNvCxnSpPr>
            <p:nvPr/>
          </p:nvCxnSpPr>
          <p:spPr>
            <a:xfrm>
              <a:off x="2293496" y="3829987"/>
              <a:ext cx="689546" cy="12204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22" name="Straight Arrow Connector 21"/>
            <p:cNvCxnSpPr>
              <a:stCxn id="7" idx="4"/>
            </p:cNvCxnSpPr>
            <p:nvPr/>
          </p:nvCxnSpPr>
          <p:spPr>
            <a:xfrm>
              <a:off x="2293496" y="3829987"/>
              <a:ext cx="689546" cy="71203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25" name="Straight Arrow Connector 24"/>
            <p:cNvCxnSpPr>
              <a:stCxn id="7" idx="4"/>
            </p:cNvCxnSpPr>
            <p:nvPr/>
          </p:nvCxnSpPr>
          <p:spPr>
            <a:xfrm>
              <a:off x="2293496" y="3829987"/>
              <a:ext cx="689546" cy="28481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28" name="Straight Arrow Connector 27"/>
            <p:cNvCxnSpPr>
              <a:stCxn id="7" idx="4"/>
            </p:cNvCxnSpPr>
            <p:nvPr/>
          </p:nvCxnSpPr>
          <p:spPr>
            <a:xfrm flipV="1">
              <a:off x="2293496" y="3681335"/>
              <a:ext cx="689546" cy="1486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66" name="Group 65"/>
            <p:cNvGrpSpPr/>
            <p:nvPr/>
          </p:nvGrpSpPr>
          <p:grpSpPr>
            <a:xfrm>
              <a:off x="3253304" y="3729243"/>
              <a:ext cx="179002" cy="768612"/>
              <a:chOff x="3950791" y="4003255"/>
              <a:chExt cx="179002" cy="768612"/>
            </a:xfrm>
          </p:grpSpPr>
          <p:sp>
            <p:nvSpPr>
              <p:cNvPr id="63" name="Oval 62"/>
              <p:cNvSpPr/>
              <p:nvPr/>
            </p:nvSpPr>
            <p:spPr>
              <a:xfrm>
                <a:off x="3950791" y="4003255"/>
                <a:ext cx="179002" cy="17900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3950791" y="4298060"/>
                <a:ext cx="179002" cy="17900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3950791" y="4592865"/>
                <a:ext cx="179002" cy="17900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3702568" y="1813810"/>
            <a:ext cx="2474262" cy="3596389"/>
            <a:chOff x="3702568" y="1813810"/>
            <a:chExt cx="2474262" cy="3596389"/>
          </a:xfrm>
        </p:grpSpPr>
        <p:sp>
          <p:nvSpPr>
            <p:cNvPr id="31" name="Oval 30"/>
            <p:cNvSpPr/>
            <p:nvPr/>
          </p:nvSpPr>
          <p:spPr>
            <a:xfrm>
              <a:off x="5457303" y="1813810"/>
              <a:ext cx="719527" cy="7195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32" name="Oval 31"/>
            <p:cNvSpPr/>
            <p:nvPr/>
          </p:nvSpPr>
          <p:spPr>
            <a:xfrm>
              <a:off x="5457303" y="2818151"/>
              <a:ext cx="719527" cy="7195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33" name="Oval 32"/>
            <p:cNvSpPr/>
            <p:nvPr/>
          </p:nvSpPr>
          <p:spPr>
            <a:xfrm>
              <a:off x="5457302" y="4690672"/>
              <a:ext cx="719527" cy="7195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a</a:t>
              </a:r>
              <a:r>
                <a:rPr lang="en-US" baseline="-25000" dirty="0" err="1"/>
                <a:t>N</a:t>
              </a:r>
              <a:endParaRPr lang="en-US" baseline="-25000" dirty="0"/>
            </a:p>
          </p:txBody>
        </p:sp>
        <p:cxnSp>
          <p:nvCxnSpPr>
            <p:cNvPr id="54" name="Straight Arrow Connector 53"/>
            <p:cNvCxnSpPr>
              <a:stCxn id="9" idx="6"/>
              <a:endCxn id="31" idx="2"/>
            </p:cNvCxnSpPr>
            <p:nvPr/>
          </p:nvCxnSpPr>
          <p:spPr>
            <a:xfrm>
              <a:off x="3702570" y="2173574"/>
              <a:ext cx="17547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7" name="Straight Arrow Connector 56"/>
            <p:cNvCxnSpPr>
              <a:stCxn id="11" idx="6"/>
              <a:endCxn id="32" idx="2"/>
            </p:cNvCxnSpPr>
            <p:nvPr/>
          </p:nvCxnSpPr>
          <p:spPr>
            <a:xfrm>
              <a:off x="3702570" y="3177915"/>
              <a:ext cx="17547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0" name="Straight Arrow Connector 59"/>
            <p:cNvCxnSpPr>
              <a:stCxn id="12" idx="6"/>
              <a:endCxn id="33" idx="2"/>
            </p:cNvCxnSpPr>
            <p:nvPr/>
          </p:nvCxnSpPr>
          <p:spPr>
            <a:xfrm>
              <a:off x="3702569" y="5050436"/>
              <a:ext cx="17547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68" name="Group 67"/>
            <p:cNvGrpSpPr/>
            <p:nvPr/>
          </p:nvGrpSpPr>
          <p:grpSpPr>
            <a:xfrm>
              <a:off x="5727565" y="3729243"/>
              <a:ext cx="179002" cy="768612"/>
              <a:chOff x="3950791" y="4003255"/>
              <a:chExt cx="179002" cy="768612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3950791" y="4003255"/>
                <a:ext cx="179002" cy="17900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3950791" y="4298060"/>
                <a:ext cx="179002" cy="17900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3950791" y="4592865"/>
                <a:ext cx="179002" cy="17900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2" name="Straight Arrow Connector 71"/>
            <p:cNvCxnSpPr/>
            <p:nvPr/>
          </p:nvCxnSpPr>
          <p:spPr>
            <a:xfrm>
              <a:off x="3702568" y="3821243"/>
              <a:ext cx="17547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>
              <a:off x="3702568" y="4113549"/>
              <a:ext cx="17547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>
              <a:off x="3702568" y="4402106"/>
              <a:ext cx="17547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</p:grpSp>
      <p:sp>
        <p:nvSpPr>
          <p:cNvPr id="77" name="TextBox 76"/>
          <p:cNvSpPr txBox="1"/>
          <p:nvPr/>
        </p:nvSpPr>
        <p:spPr>
          <a:xfrm>
            <a:off x="2158582" y="5624250"/>
            <a:ext cx="236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Impute N times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632842" y="5624250"/>
            <a:ext cx="2368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Analysis performed on each imputed set</a:t>
            </a:r>
          </a:p>
        </p:txBody>
      </p:sp>
    </p:spTree>
    <p:extLst>
      <p:ext uri="{BB962C8B-B14F-4D97-AF65-F5344CB8AC3E}">
        <p14:creationId xmlns:p14="http://schemas.microsoft.com/office/powerpoint/2010/main" val="245236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7" grpId="0"/>
      <p:bldP spid="7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40385" cy="1371600"/>
          </a:xfrm>
        </p:spPr>
        <p:txBody>
          <a:bodyPr/>
          <a:lstStyle/>
          <a:p>
            <a:r>
              <a:rPr lang="en-US" dirty="0"/>
              <a:t>Analysis: Importance of vertices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664825"/>
          </a:xfrm>
        </p:spPr>
        <p:txBody>
          <a:bodyPr>
            <a:normAutofit/>
          </a:bodyPr>
          <a:lstStyle/>
          <a:p>
            <a:r>
              <a:rPr lang="en-US" dirty="0"/>
              <a:t>Not all vertices are equally important</a:t>
            </a:r>
          </a:p>
          <a:p>
            <a:r>
              <a:rPr lang="en-US" dirty="0">
                <a:solidFill>
                  <a:schemeClr val="tx2"/>
                </a:solidFill>
              </a:rPr>
              <a:t>Centrality</a:t>
            </a:r>
            <a:r>
              <a:rPr lang="en-US" dirty="0"/>
              <a:t> Analysis: 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Find out the most important node(s) in one network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Used as a feature in classification, for visualization, </a:t>
            </a:r>
            <a:r>
              <a:rPr lang="en-US" b="0" dirty="0" err="1"/>
              <a:t>etc</a:t>
            </a:r>
            <a:r>
              <a:rPr lang="en-US" b="0" dirty="0"/>
              <a:t> </a:t>
            </a:r>
            <a:r>
              <a:rPr lang="mr-IN" b="0" dirty="0"/>
              <a:t>…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  <a:p>
            <a:r>
              <a:rPr lang="en-US" dirty="0"/>
              <a:t>Commonly-used Measures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Degree Centrality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Closeness Centrality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 err="1"/>
              <a:t>Betweenness</a:t>
            </a:r>
            <a:r>
              <a:rPr lang="en-US" b="0" dirty="0"/>
              <a:t> Centrality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Eigenvector Centrality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6B9-9B80-7546-B532-32978B7F9A4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2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Analysis: Degree Centrality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importance of a vertex is determined by the number of vertices adjacent to it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The larger the degree, the more important the vertex is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Only a small number of vertex have high degrees in many real-life networks</a:t>
            </a:r>
          </a:p>
          <a:p>
            <a:r>
              <a:rPr lang="en-US" dirty="0"/>
              <a:t>Degree Centrality:</a:t>
            </a:r>
          </a:p>
          <a:p>
            <a:endParaRPr lang="en-US" dirty="0"/>
          </a:p>
          <a:p>
            <a:r>
              <a:rPr lang="en-US" dirty="0"/>
              <a:t>Normalized Degree Centrality:  </a:t>
            </a:r>
          </a:p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6B9-9B80-7546-B532-32978B7F9A49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059" y="3522827"/>
            <a:ext cx="2862580" cy="9028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349" y="4425720"/>
            <a:ext cx="3289300" cy="673100"/>
          </a:xfrm>
          <a:prstGeom prst="rect">
            <a:avLst/>
          </a:prstGeom>
        </p:spPr>
      </p:pic>
      <p:pic>
        <p:nvPicPr>
          <p:cNvPr id="6" name="Picture 5" descr="network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227" y="5122415"/>
            <a:ext cx="3835400" cy="1460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89713" y="5410199"/>
            <a:ext cx="41264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For vertex 1, degree centrality is 3;</a:t>
            </a:r>
          </a:p>
          <a:p>
            <a:pPr algn="ctr"/>
            <a:r>
              <a:rPr lang="en-US" sz="2000" dirty="0"/>
              <a:t>Normalized degree centrality is </a:t>
            </a:r>
          </a:p>
          <a:p>
            <a:pPr algn="ctr"/>
            <a:r>
              <a:rPr lang="en-US" sz="2000" dirty="0"/>
              <a:t>3/(9-1)=3/8.</a:t>
            </a:r>
          </a:p>
        </p:txBody>
      </p:sp>
    </p:spTree>
    <p:extLst>
      <p:ext uri="{BB962C8B-B14F-4D97-AF65-F5344CB8AC3E}">
        <p14:creationId xmlns:p14="http://schemas.microsoft.com/office/powerpoint/2010/main" val="308968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456516" cy="1371600"/>
          </a:xfrm>
        </p:spPr>
        <p:txBody>
          <a:bodyPr/>
          <a:lstStyle/>
          <a:p>
            <a:r>
              <a:rPr lang="en-US" dirty="0"/>
              <a:t>Analysis: Betweenness </a:t>
            </a:r>
            <a:r>
              <a:rPr lang="en-US" dirty="0" err="1"/>
              <a:t>CentralitY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6B9-9B80-7546-B532-32978B7F9A49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4" name="Picture 3" descr="network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57" y="1662632"/>
            <a:ext cx="4328611" cy="164831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68995" y="4235309"/>
            <a:ext cx="5802291" cy="400110"/>
            <a:chOff x="1017630" y="4431268"/>
            <a:chExt cx="5802291" cy="400110"/>
          </a:xfrm>
        </p:grpSpPr>
        <p:sp>
          <p:nvSpPr>
            <p:cNvPr id="6" name="TextBox 5"/>
            <p:cNvSpPr txBox="1"/>
            <p:nvPr/>
          </p:nvSpPr>
          <p:spPr>
            <a:xfrm>
              <a:off x="1817730" y="4431268"/>
              <a:ext cx="50021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The number of shortest paths between </a:t>
              </a:r>
              <a:r>
                <a:rPr lang="en-US" sz="2000" dirty="0" err="1"/>
                <a:t>s</a:t>
              </a:r>
              <a:r>
                <a:rPr lang="en-US" sz="2000" dirty="0"/>
                <a:t> and </a:t>
              </a:r>
              <a:r>
                <a:rPr lang="en-US" sz="2000" dirty="0" err="1"/>
                <a:t>t</a:t>
              </a:r>
              <a:endParaRPr lang="en-US" sz="2000" dirty="0"/>
            </a:p>
          </p:txBody>
        </p:sp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7630" y="4521200"/>
              <a:ext cx="800100" cy="279400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468995" y="4763922"/>
            <a:ext cx="8141205" cy="400110"/>
            <a:chOff x="1017630" y="5096431"/>
            <a:chExt cx="8141205" cy="400110"/>
          </a:xfrm>
        </p:grpSpPr>
        <p:pic>
          <p:nvPicPr>
            <p:cNvPr id="12" name="Picture 11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7630" y="5149271"/>
              <a:ext cx="1126281" cy="34727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405063" y="5096431"/>
              <a:ext cx="67537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The number of shortest paths between s and t that pass v</a:t>
              </a:r>
              <a:r>
                <a:rPr lang="en-US" sz="2000" baseline="-25000" dirty="0"/>
                <a:t>i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8721" y="1518723"/>
            <a:ext cx="3962400" cy="27305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69045" y="6318423"/>
            <a:ext cx="7234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What is the </a:t>
            </a:r>
            <a:r>
              <a:rPr lang="en-US" sz="2000" b="1" dirty="0" err="1">
                <a:solidFill>
                  <a:schemeClr val="tx2"/>
                </a:solidFill>
              </a:rPr>
              <a:t>betweenness</a:t>
            </a:r>
            <a:r>
              <a:rPr lang="en-US" sz="2000" b="1" dirty="0">
                <a:solidFill>
                  <a:schemeClr val="tx2"/>
                </a:solidFill>
              </a:rPr>
              <a:t> centrality for node 4 ?????????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995" y="5164032"/>
            <a:ext cx="4320624" cy="107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04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Analysis: </a:t>
            </a:r>
            <a:br>
              <a:rPr lang="en-US" dirty="0"/>
            </a:br>
            <a:r>
              <a:rPr lang="en-US" dirty="0"/>
              <a:t>Term Frequency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Term frequency</a:t>
            </a:r>
            <a:r>
              <a:rPr lang="en-US" dirty="0"/>
              <a:t>: the number of times a term appears in a specific document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tf</a:t>
            </a:r>
            <a:r>
              <a:rPr lang="en-US" b="0" i="1" baseline="-25000" dirty="0" err="1"/>
              <a:t>ij</a:t>
            </a:r>
            <a:r>
              <a:rPr lang="en-US" b="0" dirty="0"/>
              <a:t>: frequency of word </a:t>
            </a:r>
            <a:r>
              <a:rPr lang="en-US" b="0" i="1" dirty="0"/>
              <a:t>j</a:t>
            </a:r>
            <a:r>
              <a:rPr lang="en-US" b="0" dirty="0"/>
              <a:t> in document </a:t>
            </a:r>
            <a:r>
              <a:rPr lang="en-US" b="0" i="1" dirty="0"/>
              <a:t>i</a:t>
            </a:r>
          </a:p>
          <a:p>
            <a:r>
              <a:rPr lang="en-US" dirty="0"/>
              <a:t>This can be the raw count (like in the BOW in the last slide):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tf</a:t>
            </a:r>
            <a:r>
              <a:rPr lang="en-US" b="0" i="1" baseline="-25000" dirty="0" err="1"/>
              <a:t>ij</a:t>
            </a:r>
            <a:r>
              <a:rPr lang="en-US" b="0" dirty="0"/>
              <a:t> ∈ {0,1} if word </a:t>
            </a:r>
            <a:r>
              <a:rPr lang="en-US" b="0" i="1" dirty="0"/>
              <a:t>j</a:t>
            </a:r>
            <a:r>
              <a:rPr lang="en-US" b="0" dirty="0"/>
              <a:t> appears or doesn’t appear in doc </a:t>
            </a:r>
            <a:r>
              <a:rPr lang="en-US" b="0" i="1" dirty="0" err="1"/>
              <a:t>i</a:t>
            </a:r>
            <a:endParaRPr lang="en-US" b="0" i="1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log(1 + </a:t>
            </a:r>
            <a:r>
              <a:rPr lang="en-US" b="0" dirty="0" err="1"/>
              <a:t>tf</a:t>
            </a:r>
            <a:r>
              <a:rPr lang="en-US" b="0" i="1" baseline="-25000" dirty="0" err="1"/>
              <a:t>ij</a:t>
            </a:r>
            <a:r>
              <a:rPr lang="en-US" b="0" dirty="0"/>
              <a:t>) </a:t>
            </a:r>
            <a:r>
              <a:rPr lang="mr-IN" b="0" dirty="0"/>
              <a:t>–</a:t>
            </a:r>
            <a:r>
              <a:rPr lang="en-US" b="0" dirty="0"/>
              <a:t> reduce the effect of outliers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tf</a:t>
            </a:r>
            <a:r>
              <a:rPr lang="en-US" b="0" i="1" baseline="-25000" dirty="0" err="1"/>
              <a:t>ij</a:t>
            </a:r>
            <a:r>
              <a:rPr lang="en-US" b="0" dirty="0"/>
              <a:t> / </a:t>
            </a:r>
            <a:r>
              <a:rPr lang="en-US" b="0" dirty="0" err="1"/>
              <a:t>max</a:t>
            </a:r>
            <a:r>
              <a:rPr lang="en-US" b="0" baseline="-25000" dirty="0" err="1"/>
              <a:t>j</a:t>
            </a:r>
            <a:r>
              <a:rPr lang="en-US" b="0" dirty="0"/>
              <a:t> </a:t>
            </a:r>
            <a:r>
              <a:rPr lang="en-US" b="0" dirty="0" err="1"/>
              <a:t>tf</a:t>
            </a:r>
            <a:r>
              <a:rPr lang="en-US" b="0" i="1" baseline="-25000" dirty="0" err="1"/>
              <a:t>ij</a:t>
            </a:r>
            <a:r>
              <a:rPr lang="en-US" b="0" i="1" dirty="0"/>
              <a:t> </a:t>
            </a:r>
            <a:r>
              <a:rPr lang="mr-IN" b="0" dirty="0"/>
              <a:t>–</a:t>
            </a:r>
            <a:r>
              <a:rPr lang="en-US" b="0" dirty="0"/>
              <a:t> normalize by document i’s most frequent word</a:t>
            </a:r>
          </a:p>
          <a:p>
            <a:r>
              <a:rPr lang="en-US" dirty="0"/>
              <a:t>What can we do with this?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Use as features to learn a classifier </a:t>
            </a:r>
            <a:r>
              <a:rPr lang="en-US" b="0" i="1" dirty="0"/>
              <a:t>w</a:t>
            </a:r>
            <a:r>
              <a:rPr lang="en-US" b="0" dirty="0"/>
              <a:t> </a:t>
            </a:r>
            <a:r>
              <a:rPr lang="en-US" b="0" dirty="0">
                <a:sym typeface="Wingdings"/>
              </a:rPr>
              <a:t> </a:t>
            </a:r>
            <a:r>
              <a:rPr lang="en-US" b="0" i="1" dirty="0">
                <a:sym typeface="Wingdings"/>
              </a:rPr>
              <a:t>y </a:t>
            </a:r>
            <a:r>
              <a:rPr lang="mr-IN" b="0" dirty="0">
                <a:sym typeface="Wingdings"/>
              </a:rPr>
              <a:t>…</a:t>
            </a:r>
            <a:r>
              <a:rPr lang="en-US" b="0" dirty="0">
                <a:sym typeface="Wingdings"/>
              </a:rPr>
              <a:t>!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45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Analysis: Inverse Document Frequency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tf</a:t>
            </a:r>
            <a:r>
              <a:rPr lang="en-US" b="0" i="1" baseline="-25000" dirty="0" err="1"/>
              <a:t>ij</a:t>
            </a:r>
            <a:r>
              <a:rPr lang="en-US" b="0" dirty="0"/>
              <a:t>: frequency of word </a:t>
            </a:r>
            <a:r>
              <a:rPr lang="en-US" b="0" i="1" dirty="0"/>
              <a:t>j</a:t>
            </a:r>
            <a:r>
              <a:rPr lang="en-US" b="0" dirty="0"/>
              <a:t> in document </a:t>
            </a:r>
            <a:r>
              <a:rPr lang="en-US" b="0" i="1" dirty="0" err="1"/>
              <a:t>i</a:t>
            </a:r>
            <a:endParaRPr lang="en-US" b="0" i="1" dirty="0"/>
          </a:p>
          <a:p>
            <a:r>
              <a:rPr lang="en-US" dirty="0"/>
              <a:t>Any issues with this 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Term frequency gets </a:t>
            </a:r>
            <a:r>
              <a:rPr lang="en-US" b="0" dirty="0">
                <a:solidFill>
                  <a:schemeClr val="tx2"/>
                </a:solidFill>
              </a:rPr>
              <a:t>overloaded</a:t>
            </a:r>
            <a:r>
              <a:rPr lang="en-US" b="0" dirty="0"/>
              <a:t> by common words</a:t>
            </a:r>
          </a:p>
          <a:p>
            <a:r>
              <a:rPr lang="en-US" dirty="0">
                <a:solidFill>
                  <a:schemeClr val="tx2"/>
                </a:solidFill>
              </a:rPr>
              <a:t>Inverse Document Frequency</a:t>
            </a:r>
            <a:r>
              <a:rPr lang="en-US" dirty="0"/>
              <a:t> (IDF): weight individual words negatively by how frequently they appear in the corpus: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IDF is just defined for a word j, not word/document pair j, </a:t>
            </a:r>
            <a:r>
              <a:rPr lang="en-US" dirty="0" err="1"/>
              <a:t>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38" y="4339691"/>
            <a:ext cx="76962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2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Analysis: TF-IDF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How do we use the IDF weights?</a:t>
            </a:r>
          </a:p>
          <a:p>
            <a:r>
              <a:rPr lang="en-US" dirty="0">
                <a:solidFill>
                  <a:schemeClr val="tx2"/>
                </a:solidFill>
              </a:rPr>
              <a:t>Term frequency inverse document frequency</a:t>
            </a:r>
            <a:r>
              <a:rPr lang="en-US" dirty="0"/>
              <a:t> (TF-IDF):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TF-IDF score: </a:t>
            </a:r>
            <a:r>
              <a:rPr lang="en-US" b="0" dirty="0" err="1"/>
              <a:t>tf</a:t>
            </a:r>
            <a:r>
              <a:rPr lang="en-US" b="0" i="1" baseline="-25000" dirty="0" err="1"/>
              <a:t>ij</a:t>
            </a:r>
            <a:r>
              <a:rPr lang="en-US" b="0" i="1" dirty="0"/>
              <a:t> </a:t>
            </a:r>
            <a:r>
              <a:rPr lang="en-US" b="0" dirty="0"/>
              <a:t>x </a:t>
            </a:r>
            <a:r>
              <a:rPr lang="en-US" b="0" dirty="0" err="1"/>
              <a:t>idf</a:t>
            </a:r>
            <a:r>
              <a:rPr lang="en-US" b="0" i="1" baseline="-25000" dirty="0" err="1"/>
              <a:t>j</a:t>
            </a:r>
            <a:r>
              <a:rPr lang="en-US" b="0" i="1" dirty="0"/>
              <a:t> </a:t>
            </a:r>
          </a:p>
          <a:p>
            <a:pPr marL="342900" indent="-342900">
              <a:buFont typeface="Arial" charset="0"/>
              <a:buChar char="•"/>
            </a:pPr>
            <a:endParaRPr lang="en-US" b="0" i="1" dirty="0"/>
          </a:p>
          <a:p>
            <a:pPr marL="342900" indent="-342900">
              <a:buFont typeface="Arial" charset="0"/>
              <a:buChar char="•"/>
            </a:pPr>
            <a:endParaRPr lang="en-US" b="0" i="1" dirty="0"/>
          </a:p>
          <a:p>
            <a:pPr marL="342900" indent="-342900">
              <a:buFont typeface="Arial" charset="0"/>
              <a:buChar char="•"/>
            </a:pPr>
            <a:endParaRPr lang="en-US" b="0" i="1" dirty="0"/>
          </a:p>
          <a:p>
            <a:pPr marL="342900" indent="-342900">
              <a:buFont typeface="Arial" charset="0"/>
              <a:buChar char="•"/>
            </a:pPr>
            <a:endParaRPr lang="en-US" b="0" i="1" dirty="0"/>
          </a:p>
          <a:p>
            <a:pPr marL="342900" indent="-342900">
              <a:buFont typeface="Arial" charset="0"/>
              <a:buChar char="•"/>
            </a:pPr>
            <a:endParaRPr lang="en-US" b="0" i="1" dirty="0"/>
          </a:p>
          <a:p>
            <a:endParaRPr lang="en-US" b="0" dirty="0"/>
          </a:p>
          <a:p>
            <a:r>
              <a:rPr lang="en-US" dirty="0"/>
              <a:t>This ends up working better than raw scores for classification and for computing similarity between documents.</a:t>
            </a:r>
          </a:p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981200" y="3080228"/>
          <a:ext cx="6096000" cy="21013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949904">
                <a:tc>
                  <a:txBody>
                    <a:bodyPr/>
                    <a:lstStyle/>
                    <a:p>
                      <a:r>
                        <a:rPr lang="en-US" sz="1100" dirty="0"/>
                        <a:t>the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CMSC320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you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quick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dog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CMSCs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100" dirty="0"/>
                        <a:t>…</a:t>
                      </a:r>
                      <a:endParaRPr lang="en-US" sz="11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than</a:t>
                      </a:r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293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866">
                <a:tc>
                  <a:txBody>
                    <a:bodyPr/>
                    <a:lstStyle/>
                    <a:p>
                      <a:r>
                        <a:rPr lang="en-US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4057134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 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421755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 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4791087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 3</a:t>
            </a:r>
          </a:p>
        </p:txBody>
      </p:sp>
    </p:spTree>
    <p:extLst>
      <p:ext uri="{BB962C8B-B14F-4D97-AF65-F5344CB8AC3E}">
        <p14:creationId xmlns:p14="http://schemas.microsoft.com/office/powerpoint/2010/main" val="41427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Analysis: Similarity between Documents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two documents x and y, represented by their TF-IDF vectors (or any vectors), the </a:t>
            </a:r>
            <a:r>
              <a:rPr lang="en-US" dirty="0">
                <a:solidFill>
                  <a:schemeClr val="tx2"/>
                </a:solidFill>
              </a:rPr>
              <a:t>cosine similarity</a:t>
            </a:r>
            <a:r>
              <a:rPr lang="en-US" dirty="0"/>
              <a:t> is: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Formally, it measures the cosine of the angle between two vectors x and y: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cos(0</a:t>
            </a:r>
            <a:r>
              <a:rPr lang="en-US" b="0" baseline="30000" dirty="0"/>
              <a:t>o</a:t>
            </a:r>
            <a:r>
              <a:rPr lang="en-US" b="0" dirty="0"/>
              <a:t>) = 1, cos(90</a:t>
            </a:r>
            <a:r>
              <a:rPr lang="en-US" b="0" baseline="30000" dirty="0"/>
              <a:t>o</a:t>
            </a:r>
            <a:r>
              <a:rPr lang="en-US" b="0" dirty="0"/>
              <a:t>) = 0      ??????????</a:t>
            </a:r>
          </a:p>
          <a:p>
            <a:r>
              <a:rPr lang="en-US" dirty="0"/>
              <a:t>Similar documents have high cosine similarity;</a:t>
            </a:r>
            <a:br>
              <a:rPr lang="en-US" dirty="0"/>
            </a:br>
            <a:r>
              <a:rPr lang="en-US" dirty="0"/>
              <a:t>dissimilar documents have low cosine similarity.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950" y="2580217"/>
            <a:ext cx="5270500" cy="1054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02450" y="4407430"/>
            <a:ext cx="1585383" cy="124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5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168189" cy="1371600"/>
          </a:xfrm>
        </p:spPr>
        <p:txBody>
          <a:bodyPr/>
          <a:lstStyle/>
          <a:p>
            <a:r>
              <a:rPr lang="en-US" dirty="0"/>
              <a:t>Midterm: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50 points = 25% of the total grade</a:t>
            </a:r>
          </a:p>
          <a:p>
            <a:r>
              <a:rPr lang="en-US" dirty="0"/>
              <a:t>10 points: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10 True/False questions, 1 point each</a:t>
            </a:r>
          </a:p>
          <a:p>
            <a:r>
              <a:rPr lang="en-US" dirty="0"/>
              <a:t>10 points: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5 multiple choice questions, 2 points each</a:t>
            </a:r>
          </a:p>
          <a:p>
            <a:r>
              <a:rPr lang="en-US" dirty="0"/>
              <a:t>30 points: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10 short answer questions, 3 points each</a:t>
            </a:r>
          </a:p>
          <a:p>
            <a:endParaRPr lang="en-US" dirty="0"/>
          </a:p>
          <a:p>
            <a:r>
              <a:rPr lang="en-US" dirty="0"/>
              <a:t>Compared to the CMSC320 midterm I posted from an earlier semester, this midterm is </a:t>
            </a:r>
            <a:r>
              <a:rPr lang="en-US" dirty="0">
                <a:solidFill>
                  <a:schemeClr val="tx2"/>
                </a:solidFill>
              </a:rPr>
              <a:t>shorter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2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10CB3-A6F2-8C47-836E-837295B0D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last thing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B12B4-4C80-374C-90F6-A385A6BAB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Bring a writing utensil.  You will need to it.  To write.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B3457-940B-6649-86AD-6411B9A9F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FB7AD-9FCC-2147-90D9-5D4132F80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0" y="2893060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1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954253" cy="1371600"/>
          </a:xfrm>
        </p:spPr>
        <p:txBody>
          <a:bodyPr/>
          <a:lstStyle/>
          <a:p>
            <a:r>
              <a:rPr lang="en-US" dirty="0"/>
              <a:t>Midterm: Cheat Sheet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use a </a:t>
            </a:r>
            <a:r>
              <a:rPr lang="en-US" dirty="0">
                <a:solidFill>
                  <a:schemeClr val="tx2"/>
                </a:solidFill>
              </a:rPr>
              <a:t>cheat sheet</a:t>
            </a:r>
            <a:r>
              <a:rPr lang="en-US" dirty="0"/>
              <a:t> on the exam: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Create it on your own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Handwritten notes only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One side of one 8.5x11 inch ("normal-sized”) sheet of paper</a:t>
            </a:r>
          </a:p>
          <a:p>
            <a:r>
              <a:rPr lang="en-US" dirty="0"/>
              <a:t>You’ll turn in your cheat sheet with your midterm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16" y="4151137"/>
            <a:ext cx="4154903" cy="25181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63281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18D19-63D7-1945-90D9-4F49273A8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52718"/>
            <a:ext cx="7619999" cy="1371600"/>
          </a:xfrm>
        </p:spPr>
        <p:txBody>
          <a:bodyPr/>
          <a:lstStyle/>
          <a:p>
            <a:r>
              <a:rPr lang="en-US" dirty="0"/>
              <a:t>Quick midterm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8638E-EDC8-BF4D-BE05-9D0EC62ED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discussed in previous lectures and on Piazza, the midterm can cover: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Up to and including today’s lecture (10/17)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Quizzes that were due on or before today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Stuff that you should know from doing P1 and P2</a:t>
            </a:r>
          </a:p>
          <a:p>
            <a:r>
              <a:rPr lang="en-US" dirty="0"/>
              <a:t>Everything is online: </a:t>
            </a:r>
            <a:r>
              <a:rPr lang="en-US" sz="1600" dirty="0">
                <a:hlinkClick r:id="rId2"/>
              </a:rPr>
              <a:t>https://cmsc320.github.io/</a:t>
            </a:r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I know this is a lot of material.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Rule of thumb: open up a slide deck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Do you feel “comfortable” with the material?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Test will be more qualitative than prior 1xx, 2xx, 3xx tests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AEE4E-312D-184F-97E6-07E5E0B76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69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31894" cy="1371600"/>
          </a:xfrm>
        </p:spPr>
        <p:txBody>
          <a:bodyPr/>
          <a:lstStyle/>
          <a:p>
            <a:r>
              <a:rPr lang="en-US" dirty="0"/>
              <a:t>Quick Midterm Review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  <a:solidFill>
            <a:schemeClr val="accent3"/>
          </a:solidFill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  <a:grpFill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  <p:sp>
        <p:nvSpPr>
          <p:cNvPr id="4" name="Explosion 2 3">
            <a:extLst>
              <a:ext uri="{FF2B5EF4-FFF2-40B4-BE49-F238E27FC236}">
                <a16:creationId xmlns:a16="http://schemas.microsoft.com/office/drawing/2014/main" id="{72864F2E-1D4B-5F4A-9D49-3F376CB58ED2}"/>
              </a:ext>
            </a:extLst>
          </p:cNvPr>
          <p:cNvSpPr/>
          <p:nvPr/>
        </p:nvSpPr>
        <p:spPr>
          <a:xfrm>
            <a:off x="1166959" y="4334932"/>
            <a:ext cx="6810082" cy="2150533"/>
          </a:xfrm>
          <a:prstGeom prst="irregularSeal2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exhaustive!  Ask questions!</a:t>
            </a:r>
          </a:p>
        </p:txBody>
      </p:sp>
    </p:spTree>
    <p:extLst>
      <p:ext uri="{BB962C8B-B14F-4D97-AF65-F5344CB8AC3E}">
        <p14:creationId xmlns:p14="http://schemas.microsoft.com/office/powerpoint/2010/main" val="763445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84CD2-061D-6948-B3CE-7B252998C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52718"/>
            <a:ext cx="6824133" cy="1371600"/>
          </a:xfrm>
        </p:spPr>
        <p:txBody>
          <a:bodyPr/>
          <a:lstStyle/>
          <a:p>
            <a:r>
              <a:rPr lang="en-US" dirty="0"/>
              <a:t>Data Collection (DC) &amp; Data Processing (DP)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2A920-8C0D-594A-BD1E-8402AD4AD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63126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talked about: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Scraping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RESTful APIs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Structured data formats (JSON, XML,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Regexes</a:t>
            </a:r>
          </a:p>
          <a:p>
            <a:r>
              <a:rPr lang="en-US" dirty="0"/>
              <a:t>Data manipulation via </a:t>
            </a:r>
            <a:r>
              <a:rPr lang="en-US" dirty="0" err="1"/>
              <a:t>Numpy</a:t>
            </a:r>
            <a:r>
              <a:rPr lang="en-US" dirty="0"/>
              <a:t> Stack (</a:t>
            </a:r>
            <a:r>
              <a:rPr lang="en-US" dirty="0" err="1"/>
              <a:t>Numpy</a:t>
            </a:r>
            <a:r>
              <a:rPr lang="en-US" dirty="0"/>
              <a:t>, Pandas,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Indexing, slicing, groups, joins, aggregate queries,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Tidy data + melting</a:t>
            </a:r>
          </a:p>
          <a:p>
            <a:r>
              <a:rPr lang="en-US" dirty="0"/>
              <a:t>Version control (just know how this works qualitatively)</a:t>
            </a:r>
          </a:p>
          <a:p>
            <a:r>
              <a:rPr lang="en-US" dirty="0"/>
              <a:t>RDMS, a little bit of SQL</a:t>
            </a:r>
          </a:p>
          <a:p>
            <a:r>
              <a:rPr lang="en-US" dirty="0"/>
              <a:t>Entity resolution &amp; other data integration issues</a:t>
            </a:r>
          </a:p>
          <a:p>
            <a:r>
              <a:rPr lang="en-US" dirty="0"/>
              <a:t>Storing stuff as a graph, and manipulating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1EB91-3CA9-8E4B-B597-00478A453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81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24525</TotalTime>
  <Words>3784</Words>
  <Application>Microsoft Macintosh PowerPoint</Application>
  <PresentationFormat>On-screen Show (4:3)</PresentationFormat>
  <Paragraphs>1402</Paragraphs>
  <Slides>50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Adobe Arabic</vt:lpstr>
      <vt:lpstr>Arial</vt:lpstr>
      <vt:lpstr>Arial Black</vt:lpstr>
      <vt:lpstr>Calibri</vt:lpstr>
      <vt:lpstr>Courier</vt:lpstr>
      <vt:lpstr>Garamond</vt:lpstr>
      <vt:lpstr>Wingdings</vt:lpstr>
      <vt:lpstr>Essential</vt:lpstr>
      <vt:lpstr>Introduction to Data Science</vt:lpstr>
      <vt:lpstr>Announcements</vt:lpstr>
      <vt:lpstr>Project 1 Grades are up!</vt:lpstr>
      <vt:lpstr>Project 1 Grades are up!</vt:lpstr>
      <vt:lpstr>Midterm: Structure</vt:lpstr>
      <vt:lpstr>Midterm: Cheat Sheet</vt:lpstr>
      <vt:lpstr>Quick midterm review</vt:lpstr>
      <vt:lpstr>Quick Midterm Review</vt:lpstr>
      <vt:lpstr>Data Collection (DC) &amp; Data Processing (DP)</vt:lpstr>
      <vt:lpstr>DC: HTTP Requests</vt:lpstr>
      <vt:lpstr>DC: Restful APIs</vt:lpstr>
      <vt:lpstr>DC: Pandas: series</vt:lpstr>
      <vt:lpstr>DC: Pandas: DataFrame</vt:lpstr>
      <vt:lpstr>DC: Storing a Graph</vt:lpstr>
      <vt:lpstr>DC: Adjacency Lists</vt:lpstr>
      <vt:lpstr>DC: Adjacency Dictionaries</vt:lpstr>
      <vt:lpstr>DC: Adjacency Matrix</vt:lpstr>
      <vt:lpstr>DP: Select/slicing</vt:lpstr>
      <vt:lpstr>DP: Aggregate/Reduce</vt:lpstr>
      <vt:lpstr>DP: Map</vt:lpstr>
      <vt:lpstr>DP: Group By</vt:lpstr>
      <vt:lpstr>DP: Group By</vt:lpstr>
      <vt:lpstr>DP: Group By</vt:lpstr>
      <vt:lpstr>DP: Group By Aggregate</vt:lpstr>
      <vt:lpstr>DP: Group By Aggregate</vt:lpstr>
      <vt:lpstr>DP: Union/Intersection/Difference</vt:lpstr>
      <vt:lpstr>DP: Merge or Join</vt:lpstr>
      <vt:lpstr>DP: Merge or Join</vt:lpstr>
      <vt:lpstr>DP: Google Image Search One Slide SQL Join Visual</vt:lpstr>
      <vt:lpstr>DC/DP: How a relational DB fits into your workflow</vt:lpstr>
      <vt:lpstr>DP: Additional stuff</vt:lpstr>
      <vt:lpstr>EDA &amp; Viz</vt:lpstr>
      <vt:lpstr>EDA: Missing Data</vt:lpstr>
      <vt:lpstr>EDA: Complete Case Analysis</vt:lpstr>
      <vt:lpstr>EDA: Your Sample</vt:lpstr>
      <vt:lpstr>EDA: What influences a data point’s Presence?</vt:lpstr>
      <vt:lpstr>EDA: MCAR: Missing Completely at Random</vt:lpstr>
      <vt:lpstr>EDA: MAR: Missing at Random</vt:lpstr>
      <vt:lpstr>EDA: MNAR: Missing Not at Random</vt:lpstr>
      <vt:lpstr>EDA: Back to CSIC …</vt:lpstr>
      <vt:lpstr>EDA: Add a variable</vt:lpstr>
      <vt:lpstr>EDA: Multiple Imputation Process</vt:lpstr>
      <vt:lpstr>Analysis: Importance of vertices</vt:lpstr>
      <vt:lpstr>Analysis: Degree Centrality</vt:lpstr>
      <vt:lpstr>Analysis: Betweenness CentralitY</vt:lpstr>
      <vt:lpstr>Analysis:  Term Frequency</vt:lpstr>
      <vt:lpstr>Analysis: Inverse Document Frequency</vt:lpstr>
      <vt:lpstr>Analysis: TF-IDF</vt:lpstr>
      <vt:lpstr>Analysis: Similarity between Documents</vt:lpstr>
      <vt:lpstr>One last thing 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2649</cp:revision>
  <cp:lastPrinted>2018-10-12T01:33:59Z</cp:lastPrinted>
  <dcterms:created xsi:type="dcterms:W3CDTF">2013-03-05T15:39:19Z</dcterms:created>
  <dcterms:modified xsi:type="dcterms:W3CDTF">2019-10-17T17:31:40Z</dcterms:modified>
</cp:coreProperties>
</file>